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5" r:id="rId1"/>
  </p:sldMasterIdLst>
  <p:notesMasterIdLst>
    <p:notesMasterId r:id="rId24"/>
  </p:notesMasterIdLst>
  <p:handoutMasterIdLst>
    <p:handoutMasterId r:id="rId25"/>
  </p:handoutMasterIdLst>
  <p:sldIdLst>
    <p:sldId id="341" r:id="rId2"/>
    <p:sldId id="257" r:id="rId3"/>
    <p:sldId id="281" r:id="rId4"/>
    <p:sldId id="280" r:id="rId5"/>
    <p:sldId id="307" r:id="rId6"/>
    <p:sldId id="308" r:id="rId7"/>
    <p:sldId id="309" r:id="rId8"/>
    <p:sldId id="262" r:id="rId9"/>
    <p:sldId id="258" r:id="rId10"/>
    <p:sldId id="278" r:id="rId11"/>
    <p:sldId id="267" r:id="rId12"/>
    <p:sldId id="342" r:id="rId13"/>
    <p:sldId id="340" r:id="rId14"/>
    <p:sldId id="282" r:id="rId15"/>
    <p:sldId id="283" r:id="rId16"/>
    <p:sldId id="284" r:id="rId17"/>
    <p:sldId id="318" r:id="rId18"/>
    <p:sldId id="332" r:id="rId19"/>
    <p:sldId id="316" r:id="rId20"/>
    <p:sldId id="336" r:id="rId21"/>
    <p:sldId id="317" r:id="rId22"/>
    <p:sldId id="335" r:id="rId23"/>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pitchFamily="34" charset="0"/>
      </a:defRPr>
    </a:lvl1pPr>
    <a:lvl2pPr marL="457200" algn="l" rtl="0" fontAlgn="base">
      <a:spcBef>
        <a:spcPct val="0"/>
      </a:spcBef>
      <a:spcAft>
        <a:spcPct val="0"/>
      </a:spcAft>
      <a:defRPr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1"/>
        </a:solidFill>
        <a:latin typeface="Verdana" pitchFamily="34" charset="0"/>
        <a:ea typeface="+mn-ea"/>
        <a:cs typeface="Arial" pitchFamily="34" charset="0"/>
      </a:defRPr>
    </a:lvl5pPr>
    <a:lvl6pPr marL="2286000" algn="l" defTabSz="914400" rtl="0" eaLnBrk="1" latinLnBrk="0" hangingPunct="1">
      <a:defRPr kern="1200">
        <a:solidFill>
          <a:schemeClr val="tx1"/>
        </a:solidFill>
        <a:latin typeface="Verdana" pitchFamily="34" charset="0"/>
        <a:ea typeface="+mn-ea"/>
        <a:cs typeface="Arial" pitchFamily="34" charset="0"/>
      </a:defRPr>
    </a:lvl6pPr>
    <a:lvl7pPr marL="2743200" algn="l" defTabSz="914400" rtl="0" eaLnBrk="1" latinLnBrk="0" hangingPunct="1">
      <a:defRPr kern="1200">
        <a:solidFill>
          <a:schemeClr val="tx1"/>
        </a:solidFill>
        <a:latin typeface="Verdana" pitchFamily="34" charset="0"/>
        <a:ea typeface="+mn-ea"/>
        <a:cs typeface="Arial" pitchFamily="34" charset="0"/>
      </a:defRPr>
    </a:lvl7pPr>
    <a:lvl8pPr marL="3200400" algn="l" defTabSz="914400" rtl="0" eaLnBrk="1" latinLnBrk="0" hangingPunct="1">
      <a:defRPr kern="1200">
        <a:solidFill>
          <a:schemeClr val="tx1"/>
        </a:solidFill>
        <a:latin typeface="Verdana" pitchFamily="34" charset="0"/>
        <a:ea typeface="+mn-ea"/>
        <a:cs typeface="Arial" pitchFamily="34" charset="0"/>
      </a:defRPr>
    </a:lvl8pPr>
    <a:lvl9pPr marL="3657600" algn="l" defTabSz="914400" rtl="0" eaLnBrk="1" latinLnBrk="0" hangingPunct="1">
      <a:defRPr kern="1200">
        <a:solidFill>
          <a:schemeClr val="tx1"/>
        </a:solidFill>
        <a:latin typeface="Verdan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52A"/>
    <a:srgbClr val="FDEADA"/>
    <a:srgbClr val="FFCD2D"/>
    <a:srgbClr val="800080"/>
    <a:srgbClr val="FFE9C9"/>
    <a:srgbClr val="FF9900"/>
    <a:srgbClr val="FCFDE7"/>
    <a:srgbClr val="A50000"/>
    <a:srgbClr val="B000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60" autoAdjust="0"/>
    <p:restoredTop sz="98478" autoAdjust="0"/>
  </p:normalViewPr>
  <p:slideViewPr>
    <p:cSldViewPr>
      <p:cViewPr>
        <p:scale>
          <a:sx n="100" d="100"/>
          <a:sy n="100" d="100"/>
        </p:scale>
        <p:origin x="-2142" y="-3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1"/>
            <a:ext cx="3056720" cy="464839"/>
          </a:xfrm>
          <a:prstGeom prst="rect">
            <a:avLst/>
          </a:prstGeom>
          <a:noFill/>
          <a:ln w="9525">
            <a:noFill/>
            <a:miter lim="800000"/>
            <a:headEnd/>
            <a:tailEnd/>
          </a:ln>
          <a:effectLst/>
        </p:spPr>
        <p:txBody>
          <a:bodyPr vert="horz" wrap="square" lIns="88434" tIns="44218" rIns="88434" bIns="44218"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92163" name="Rectangle 3"/>
          <p:cNvSpPr>
            <a:spLocks noGrp="1" noChangeArrowheads="1"/>
          </p:cNvSpPr>
          <p:nvPr>
            <p:ph type="dt" sz="quarter" idx="1"/>
          </p:nvPr>
        </p:nvSpPr>
        <p:spPr bwMode="auto">
          <a:xfrm>
            <a:off x="3995013" y="1"/>
            <a:ext cx="3056720" cy="464839"/>
          </a:xfrm>
          <a:prstGeom prst="rect">
            <a:avLst/>
          </a:prstGeom>
          <a:noFill/>
          <a:ln w="9525">
            <a:noFill/>
            <a:miter lim="800000"/>
            <a:headEnd/>
            <a:tailEnd/>
          </a:ln>
          <a:effectLst/>
        </p:spPr>
        <p:txBody>
          <a:bodyPr vert="horz" wrap="square" lIns="88434" tIns="44218" rIns="88434" bIns="44218"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92164" name="Rectangle 4"/>
          <p:cNvSpPr>
            <a:spLocks noGrp="1" noChangeArrowheads="1"/>
          </p:cNvSpPr>
          <p:nvPr>
            <p:ph type="ftr" sz="quarter" idx="2"/>
          </p:nvPr>
        </p:nvSpPr>
        <p:spPr bwMode="auto">
          <a:xfrm>
            <a:off x="0" y="8842723"/>
            <a:ext cx="3056720" cy="464839"/>
          </a:xfrm>
          <a:prstGeom prst="rect">
            <a:avLst/>
          </a:prstGeom>
          <a:noFill/>
          <a:ln w="9525">
            <a:noFill/>
            <a:miter lim="800000"/>
            <a:headEnd/>
            <a:tailEnd/>
          </a:ln>
          <a:effectLst/>
        </p:spPr>
        <p:txBody>
          <a:bodyPr vert="horz" wrap="square" lIns="88434" tIns="44218" rIns="88434" bIns="44218"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92165" name="Rectangle 5"/>
          <p:cNvSpPr>
            <a:spLocks noGrp="1" noChangeArrowheads="1"/>
          </p:cNvSpPr>
          <p:nvPr>
            <p:ph type="sldNum" sz="quarter" idx="3"/>
          </p:nvPr>
        </p:nvSpPr>
        <p:spPr bwMode="auto">
          <a:xfrm>
            <a:off x="3995013" y="8842723"/>
            <a:ext cx="3056720" cy="464839"/>
          </a:xfrm>
          <a:prstGeom prst="rect">
            <a:avLst/>
          </a:prstGeom>
          <a:noFill/>
          <a:ln w="9525">
            <a:noFill/>
            <a:miter lim="800000"/>
            <a:headEnd/>
            <a:tailEnd/>
          </a:ln>
          <a:effectLst/>
        </p:spPr>
        <p:txBody>
          <a:bodyPr vert="horz" wrap="square" lIns="88434" tIns="44218" rIns="88434" bIns="44218" numCol="1" anchor="b" anchorCtr="0" compatLnSpc="1">
            <a:prstTxWarp prst="textNoShape">
              <a:avLst/>
            </a:prstTxWarp>
          </a:bodyPr>
          <a:lstStyle>
            <a:lvl1pPr algn="r">
              <a:defRPr sz="1200">
                <a:latin typeface="Arial" charset="0"/>
                <a:cs typeface="Arial" charset="0"/>
              </a:defRPr>
            </a:lvl1pPr>
          </a:lstStyle>
          <a:p>
            <a:pPr>
              <a:defRPr/>
            </a:pPr>
            <a:fld id="{B62304FC-1D0A-4937-BEDA-7F115ABA210C}" type="slidenum">
              <a:rPr lang="en-US"/>
              <a:pPr>
                <a:defRPr/>
              </a:pPr>
              <a:t>‹#›</a:t>
            </a:fld>
            <a:endParaRPr lang="en-US"/>
          </a:p>
        </p:txBody>
      </p:sp>
    </p:spTree>
    <p:extLst>
      <p:ext uri="{BB962C8B-B14F-4D97-AF65-F5344CB8AC3E}">
        <p14:creationId xmlns:p14="http://schemas.microsoft.com/office/powerpoint/2010/main" val="259318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1"/>
            <a:ext cx="3056720" cy="464839"/>
          </a:xfrm>
          <a:prstGeom prst="rect">
            <a:avLst/>
          </a:prstGeom>
          <a:noFill/>
          <a:ln w="9525">
            <a:noFill/>
            <a:miter lim="800000"/>
            <a:headEnd/>
            <a:tailEnd/>
          </a:ln>
          <a:effectLst/>
        </p:spPr>
        <p:txBody>
          <a:bodyPr vert="horz" wrap="square" lIns="88434" tIns="44218" rIns="88434" bIns="44218"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90115" name="Rectangle 3"/>
          <p:cNvSpPr>
            <a:spLocks noGrp="1" noChangeArrowheads="1"/>
          </p:cNvSpPr>
          <p:nvPr>
            <p:ph type="dt" idx="1"/>
          </p:nvPr>
        </p:nvSpPr>
        <p:spPr bwMode="auto">
          <a:xfrm>
            <a:off x="3995013" y="1"/>
            <a:ext cx="3056720" cy="464839"/>
          </a:xfrm>
          <a:prstGeom prst="rect">
            <a:avLst/>
          </a:prstGeom>
          <a:noFill/>
          <a:ln w="9525">
            <a:noFill/>
            <a:miter lim="800000"/>
            <a:headEnd/>
            <a:tailEnd/>
          </a:ln>
          <a:effectLst/>
        </p:spPr>
        <p:txBody>
          <a:bodyPr vert="horz" wrap="square" lIns="88434" tIns="44218" rIns="88434" bIns="44218"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98563" y="698500"/>
            <a:ext cx="4656137"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7" name="Rectangle 5"/>
          <p:cNvSpPr>
            <a:spLocks noGrp="1" noChangeArrowheads="1"/>
          </p:cNvSpPr>
          <p:nvPr>
            <p:ph type="body" sz="quarter" idx="3"/>
          </p:nvPr>
        </p:nvSpPr>
        <p:spPr bwMode="auto">
          <a:xfrm>
            <a:off x="705633" y="4422131"/>
            <a:ext cx="5641998" cy="4188171"/>
          </a:xfrm>
          <a:prstGeom prst="rect">
            <a:avLst/>
          </a:prstGeom>
          <a:noFill/>
          <a:ln w="9525">
            <a:noFill/>
            <a:miter lim="800000"/>
            <a:headEnd/>
            <a:tailEnd/>
          </a:ln>
          <a:effectLst/>
        </p:spPr>
        <p:txBody>
          <a:bodyPr vert="horz" wrap="square" lIns="88434" tIns="44218" rIns="88434" bIns="4421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0118" name="Rectangle 6"/>
          <p:cNvSpPr>
            <a:spLocks noGrp="1" noChangeArrowheads="1"/>
          </p:cNvSpPr>
          <p:nvPr>
            <p:ph type="ftr" sz="quarter" idx="4"/>
          </p:nvPr>
        </p:nvSpPr>
        <p:spPr bwMode="auto">
          <a:xfrm>
            <a:off x="0" y="8842723"/>
            <a:ext cx="3056720" cy="464839"/>
          </a:xfrm>
          <a:prstGeom prst="rect">
            <a:avLst/>
          </a:prstGeom>
          <a:noFill/>
          <a:ln w="9525">
            <a:noFill/>
            <a:miter lim="800000"/>
            <a:headEnd/>
            <a:tailEnd/>
          </a:ln>
          <a:effectLst/>
        </p:spPr>
        <p:txBody>
          <a:bodyPr vert="horz" wrap="square" lIns="88434" tIns="44218" rIns="88434" bIns="44218"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90119" name="Rectangle 7"/>
          <p:cNvSpPr>
            <a:spLocks noGrp="1" noChangeArrowheads="1"/>
          </p:cNvSpPr>
          <p:nvPr>
            <p:ph type="sldNum" sz="quarter" idx="5"/>
          </p:nvPr>
        </p:nvSpPr>
        <p:spPr bwMode="auto">
          <a:xfrm>
            <a:off x="3995013" y="8842723"/>
            <a:ext cx="3056720" cy="464839"/>
          </a:xfrm>
          <a:prstGeom prst="rect">
            <a:avLst/>
          </a:prstGeom>
          <a:noFill/>
          <a:ln w="9525">
            <a:noFill/>
            <a:miter lim="800000"/>
            <a:headEnd/>
            <a:tailEnd/>
          </a:ln>
          <a:effectLst/>
        </p:spPr>
        <p:txBody>
          <a:bodyPr vert="horz" wrap="square" lIns="88434" tIns="44218" rIns="88434" bIns="44218" numCol="1" anchor="b" anchorCtr="0" compatLnSpc="1">
            <a:prstTxWarp prst="textNoShape">
              <a:avLst/>
            </a:prstTxWarp>
          </a:bodyPr>
          <a:lstStyle>
            <a:lvl1pPr algn="r">
              <a:defRPr sz="1200">
                <a:latin typeface="Arial" charset="0"/>
                <a:cs typeface="Arial" charset="0"/>
              </a:defRPr>
            </a:lvl1pPr>
          </a:lstStyle>
          <a:p>
            <a:pPr>
              <a:defRPr/>
            </a:pPr>
            <a:fld id="{05AEC8AD-0C10-4E5F-A846-27717A1DB964}" type="slidenum">
              <a:rPr lang="en-US"/>
              <a:pPr>
                <a:defRPr/>
              </a:pPr>
              <a:t>‹#›</a:t>
            </a:fld>
            <a:endParaRPr lang="en-US"/>
          </a:p>
        </p:txBody>
      </p:sp>
    </p:spTree>
    <p:extLst>
      <p:ext uri="{BB962C8B-B14F-4D97-AF65-F5344CB8AC3E}">
        <p14:creationId xmlns:p14="http://schemas.microsoft.com/office/powerpoint/2010/main" val="29399092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8BB8BF-F16F-424F-9849-1B9DC0F0BB5D}" type="slidenum">
              <a:rPr lang="en-US"/>
              <a:pPr>
                <a:defRPr/>
              </a:pPr>
              <a:t>‹#›</a:t>
            </a:fld>
            <a:endParaRPr lang="en-US"/>
          </a:p>
        </p:txBody>
      </p:sp>
    </p:spTree>
    <p:extLst>
      <p:ext uri="{BB962C8B-B14F-4D97-AF65-F5344CB8AC3E}">
        <p14:creationId xmlns:p14="http://schemas.microsoft.com/office/powerpoint/2010/main" val="2518584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4216B5-37EF-4189-A31A-9DF033C892B4}" type="slidenum">
              <a:rPr lang="en-US"/>
              <a:pPr>
                <a:defRPr/>
              </a:pPr>
              <a:t>‹#›</a:t>
            </a:fld>
            <a:endParaRPr lang="en-US"/>
          </a:p>
        </p:txBody>
      </p:sp>
    </p:spTree>
    <p:extLst>
      <p:ext uri="{BB962C8B-B14F-4D97-AF65-F5344CB8AC3E}">
        <p14:creationId xmlns:p14="http://schemas.microsoft.com/office/powerpoint/2010/main" val="959739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7C94F8-59C7-4B96-BDB8-84717E124C9A}" type="slidenum">
              <a:rPr lang="en-US"/>
              <a:pPr>
                <a:defRPr/>
              </a:pPr>
              <a:t>‹#›</a:t>
            </a:fld>
            <a:endParaRPr lang="en-US"/>
          </a:p>
        </p:txBody>
      </p:sp>
    </p:spTree>
    <p:extLst>
      <p:ext uri="{BB962C8B-B14F-4D97-AF65-F5344CB8AC3E}">
        <p14:creationId xmlns:p14="http://schemas.microsoft.com/office/powerpoint/2010/main" val="1548615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27F8D5-B6E3-4E64-BBC6-C84FDA107F0D}" type="slidenum">
              <a:rPr lang="en-US"/>
              <a:pPr>
                <a:defRPr/>
              </a:pPr>
              <a:t>‹#›</a:t>
            </a:fld>
            <a:endParaRPr lang="en-US"/>
          </a:p>
        </p:txBody>
      </p:sp>
    </p:spTree>
    <p:extLst>
      <p:ext uri="{BB962C8B-B14F-4D97-AF65-F5344CB8AC3E}">
        <p14:creationId xmlns:p14="http://schemas.microsoft.com/office/powerpoint/2010/main" val="1807319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DDD62D-BC73-4D75-810F-279743780673}" type="slidenum">
              <a:rPr lang="en-US"/>
              <a:pPr>
                <a:defRPr/>
              </a:pPr>
              <a:t>‹#›</a:t>
            </a:fld>
            <a:endParaRPr lang="en-US"/>
          </a:p>
        </p:txBody>
      </p:sp>
    </p:spTree>
    <p:extLst>
      <p:ext uri="{BB962C8B-B14F-4D97-AF65-F5344CB8AC3E}">
        <p14:creationId xmlns:p14="http://schemas.microsoft.com/office/powerpoint/2010/main" val="3144642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88ABA0-62F2-4C70-86A5-26BF6B131538}" type="slidenum">
              <a:rPr lang="en-US"/>
              <a:pPr>
                <a:defRPr/>
              </a:pPr>
              <a:t>‹#›</a:t>
            </a:fld>
            <a:endParaRPr lang="en-US"/>
          </a:p>
        </p:txBody>
      </p:sp>
    </p:spTree>
    <p:extLst>
      <p:ext uri="{BB962C8B-B14F-4D97-AF65-F5344CB8AC3E}">
        <p14:creationId xmlns:p14="http://schemas.microsoft.com/office/powerpoint/2010/main" val="336813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31142D9-4D79-4E7F-90A3-08389629EE3B}" type="slidenum">
              <a:rPr lang="en-US"/>
              <a:pPr>
                <a:defRPr/>
              </a:pPr>
              <a:t>‹#›</a:t>
            </a:fld>
            <a:endParaRPr lang="en-US"/>
          </a:p>
        </p:txBody>
      </p:sp>
    </p:spTree>
    <p:extLst>
      <p:ext uri="{BB962C8B-B14F-4D97-AF65-F5344CB8AC3E}">
        <p14:creationId xmlns:p14="http://schemas.microsoft.com/office/powerpoint/2010/main" val="2377650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1152E68-EA80-4371-9C08-3D41B03D40D3}" type="slidenum">
              <a:rPr lang="en-US"/>
              <a:pPr>
                <a:defRPr/>
              </a:pPr>
              <a:t>‹#›</a:t>
            </a:fld>
            <a:endParaRPr lang="en-US"/>
          </a:p>
        </p:txBody>
      </p:sp>
    </p:spTree>
    <p:extLst>
      <p:ext uri="{BB962C8B-B14F-4D97-AF65-F5344CB8AC3E}">
        <p14:creationId xmlns:p14="http://schemas.microsoft.com/office/powerpoint/2010/main" val="2068526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Group 159"/>
          <p:cNvGraphicFramePr>
            <a:graphicFrameLocks noGrp="1"/>
          </p:cNvGraphicFramePr>
          <p:nvPr>
            <p:extLst>
              <p:ext uri="{D42A27DB-BD31-4B8C-83A1-F6EECF244321}">
                <p14:modId xmlns:p14="http://schemas.microsoft.com/office/powerpoint/2010/main" val="2500275802"/>
              </p:ext>
            </p:extLst>
          </p:nvPr>
        </p:nvGraphicFramePr>
        <p:xfrm>
          <a:off x="0" y="0"/>
          <a:ext cx="208002" cy="6858000"/>
        </p:xfrm>
        <a:graphic>
          <a:graphicData uri="http://schemas.openxmlformats.org/drawingml/2006/table">
            <a:tbl>
              <a:tblPr/>
              <a:tblGrid>
                <a:gridCol w="208002"/>
              </a:tblGrid>
              <a:tr h="6858000">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FFFFFF"/>
                          </a:solidFill>
                          <a:effectLst/>
                          <a:latin typeface="Verdana" pitchFamily="34" charset="0"/>
                          <a:cs typeface="Arial" charset="0"/>
                        </a:rPr>
                        <a:t>                            </a:t>
                      </a:r>
                    </a:p>
                  </a:txBody>
                  <a:tcPr marL="91301" marR="91301" horzOverflow="overflow">
                    <a:lnL cap="flat">
                      <a:noFill/>
                    </a:lnL>
                    <a:lnR cap="flat">
                      <a:noFill/>
                    </a:lnR>
                    <a:lnT cap="flat">
                      <a:noFill/>
                    </a:lnT>
                    <a:lnB cap="flat">
                      <a:noFill/>
                    </a:lnB>
                    <a:lnTlToBr>
                      <a:noFill/>
                    </a:lnTlToBr>
                    <a:lnBlToTr>
                      <a:noFill/>
                    </a:lnBlToTr>
                    <a:gradFill flip="none" rotWithShape="1">
                      <a:gsLst>
                        <a:gs pos="0">
                          <a:srgbClr val="FFCD2D"/>
                        </a:gs>
                        <a:gs pos="77000">
                          <a:schemeClr val="accent6">
                            <a:lumMod val="20000"/>
                            <a:lumOff val="80000"/>
                          </a:schemeClr>
                        </a:gs>
                        <a:gs pos="100000">
                          <a:schemeClr val="accent1">
                            <a:tint val="23500"/>
                            <a:satMod val="160000"/>
                          </a:schemeClr>
                        </a:gs>
                      </a:gsLst>
                      <a:lin ang="0" scaled="1"/>
                      <a:tileRect/>
                    </a:gradFill>
                  </a:tcPr>
                </a:tc>
              </a:tr>
            </a:tbl>
          </a:graphicData>
        </a:graphic>
      </p:graphicFrame>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F05DC59-2A51-42A0-BF0D-6C83C21066D9}" type="slidenum">
              <a:rPr lang="en-US"/>
              <a:pPr>
                <a:defRPr/>
              </a:pPr>
              <a:t>‹#›</a:t>
            </a:fld>
            <a:endParaRPr lang="en-US"/>
          </a:p>
        </p:txBody>
      </p:sp>
    </p:spTree>
    <p:extLst>
      <p:ext uri="{BB962C8B-B14F-4D97-AF65-F5344CB8AC3E}">
        <p14:creationId xmlns:p14="http://schemas.microsoft.com/office/powerpoint/2010/main" val="3935781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B6ACCE-E2DE-47BF-A701-A47B253EA537}" type="slidenum">
              <a:rPr lang="en-US"/>
              <a:pPr>
                <a:defRPr/>
              </a:pPr>
              <a:t>‹#›</a:t>
            </a:fld>
            <a:endParaRPr lang="en-US"/>
          </a:p>
        </p:txBody>
      </p:sp>
    </p:spTree>
    <p:extLst>
      <p:ext uri="{BB962C8B-B14F-4D97-AF65-F5344CB8AC3E}">
        <p14:creationId xmlns:p14="http://schemas.microsoft.com/office/powerpoint/2010/main" val="3331307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F6AAA6-3F86-497F-A930-A1837567DE97}" type="slidenum">
              <a:rPr lang="en-US"/>
              <a:pPr>
                <a:defRPr/>
              </a:pPr>
              <a:t>‹#›</a:t>
            </a:fld>
            <a:endParaRPr lang="en-US"/>
          </a:p>
        </p:txBody>
      </p:sp>
    </p:spTree>
    <p:extLst>
      <p:ext uri="{BB962C8B-B14F-4D97-AF65-F5344CB8AC3E}">
        <p14:creationId xmlns:p14="http://schemas.microsoft.com/office/powerpoint/2010/main" val="862287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pPr>
              <a:defRPr/>
            </a:pPr>
            <a:fld id="{9027061E-825E-46AF-8F0D-4C0EB513D7FA}" type="slidenum">
              <a:rPr lang="en-US"/>
              <a:pPr>
                <a:defRPr/>
              </a:pPr>
              <a:t>‹#›</a:t>
            </a:fld>
            <a:endParaRPr lang="en-US"/>
          </a:p>
        </p:txBody>
      </p:sp>
      <p:pic>
        <p:nvPicPr>
          <p:cNvPr id="1031"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72400" y="0"/>
            <a:ext cx="1371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8" r:id="rId7"/>
    <p:sldLayoutId id="2147483954" r:id="rId8"/>
    <p:sldLayoutId id="2147483955" r:id="rId9"/>
    <p:sldLayoutId id="2147483956" r:id="rId10"/>
    <p:sldLayoutId id="2147483957"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file:///C:\Documents%20and%20Settings\Richard%20Miller\My%20Documents\CPI%20Web%20Site%202005\7732\without_fl\flag5.gif" TargetMode="External"/><Relationship Id="rId13" Type="http://schemas.openxmlformats.org/officeDocument/2006/relationships/image" Target="file:///C:\Documents%20and%20Settings\Richard%20Miller\My%20Documents\CPI%20Web%20Site%202005\7732\without_fl\flag11.gif" TargetMode="External"/><Relationship Id="rId18" Type="http://schemas.openxmlformats.org/officeDocument/2006/relationships/image" Target="../media/image12.jpeg"/><Relationship Id="rId26" Type="http://schemas.openxmlformats.org/officeDocument/2006/relationships/image" Target="../media/image20.png"/><Relationship Id="rId3" Type="http://schemas.openxmlformats.org/officeDocument/2006/relationships/image" Target="file:///C:\Documents%20and%20Settings\Richard%20Miller\My%20Documents\CPI%20Web%20Site%202005\7732\without_fl\images\fl_03.jpg" TargetMode="External"/><Relationship Id="rId21" Type="http://schemas.openxmlformats.org/officeDocument/2006/relationships/image" Target="../media/image15.png"/><Relationship Id="rId7" Type="http://schemas.openxmlformats.org/officeDocument/2006/relationships/image" Target="file:///C:\Documents%20and%20Settings\Richard%20Miller\My%20Documents\CPI%20Web%20Site%202005\7732\without_fl\Flag4.gif" TargetMode="External"/><Relationship Id="rId12" Type="http://schemas.openxmlformats.org/officeDocument/2006/relationships/image" Target="file:///C:\Documents%20and%20Settings\Richard%20Miller\My%20Documents\CPI%20Web%20Site%202005\7732\without_fl\flag10.gif" TargetMode="External"/><Relationship Id="rId17" Type="http://schemas.openxmlformats.org/officeDocument/2006/relationships/image" Target="../media/image36.emf"/><Relationship Id="rId25" Type="http://schemas.openxmlformats.org/officeDocument/2006/relationships/image" Target="../media/image19.png"/><Relationship Id="rId2" Type="http://schemas.openxmlformats.org/officeDocument/2006/relationships/slideLayout" Target="../slideLayouts/slideLayout7.xml"/><Relationship Id="rId16" Type="http://schemas.openxmlformats.org/officeDocument/2006/relationships/oleObject" Target="../embeddings/oleObject2.bin"/><Relationship Id="rId20" Type="http://schemas.openxmlformats.org/officeDocument/2006/relationships/image" Target="../media/image14.jpeg"/><Relationship Id="rId29" Type="http://schemas.openxmlformats.org/officeDocument/2006/relationships/image" Target="../media/image23.png"/><Relationship Id="rId1" Type="http://schemas.openxmlformats.org/officeDocument/2006/relationships/vmlDrawing" Target="../drawings/vmlDrawing2.vml"/><Relationship Id="rId6" Type="http://schemas.openxmlformats.org/officeDocument/2006/relationships/image" Target="file:///C:\Documents%20and%20Settings\Richard%20Miller\My%20Documents\CPI%20Web%20Site%202005\7732\without_fl\flag3.gif" TargetMode="External"/><Relationship Id="rId11" Type="http://schemas.openxmlformats.org/officeDocument/2006/relationships/image" Target="file:///C:\Documents%20and%20Settings\Richard%20Miller\My%20Documents\CPI%20Web%20Site%202005\7732\without_fl\flag9.gif" TargetMode="External"/><Relationship Id="rId24" Type="http://schemas.openxmlformats.org/officeDocument/2006/relationships/image" Target="../media/image18.png"/><Relationship Id="rId32" Type="http://schemas.openxmlformats.org/officeDocument/2006/relationships/image" Target="../media/image26.jpeg"/><Relationship Id="rId5" Type="http://schemas.openxmlformats.org/officeDocument/2006/relationships/image" Target="file:///C:\Documents%20and%20Settings\Richard%20Miller\My%20Documents\CPI%20Web%20Site%202005\7732\without_fl\flag1.gif" TargetMode="External"/><Relationship Id="rId15" Type="http://schemas.openxmlformats.org/officeDocument/2006/relationships/image" Target="file:///C:\Documents%20and%20Settings\Richard%20Miller\My%20Documents\CPI%20Web%20Site%202005\7732\without_fl\images\spacer.gif" TargetMode="External"/><Relationship Id="rId23" Type="http://schemas.openxmlformats.org/officeDocument/2006/relationships/image" Target="../media/image17.png"/><Relationship Id="rId28" Type="http://schemas.openxmlformats.org/officeDocument/2006/relationships/image" Target="../media/image22.png"/><Relationship Id="rId10" Type="http://schemas.openxmlformats.org/officeDocument/2006/relationships/image" Target="file:///C:\Documents%20and%20Settings\Richard%20Miller\My%20Documents\CPI%20Web%20Site%202005\7732\without_fl\flag8.gif" TargetMode="External"/><Relationship Id="rId19" Type="http://schemas.openxmlformats.org/officeDocument/2006/relationships/image" Target="../media/image13.jpeg"/><Relationship Id="rId31" Type="http://schemas.openxmlformats.org/officeDocument/2006/relationships/image" Target="../media/image25.png"/><Relationship Id="rId4" Type="http://schemas.openxmlformats.org/officeDocument/2006/relationships/image" Target="file:///C:\Documents%20and%20Settings\Richard%20Miller\My%20Documents\CPI%20Web%20Site%202005\7732\without_fl\images\fl_02.jpg" TargetMode="External"/><Relationship Id="rId9" Type="http://schemas.openxmlformats.org/officeDocument/2006/relationships/image" Target="file:///C:\Documents%20and%20Settings\Richard%20Miller\My%20Documents\CPI%20Web%20Site%202005\7732\without_fl\flag7.gif" TargetMode="External"/><Relationship Id="rId14" Type="http://schemas.openxmlformats.org/officeDocument/2006/relationships/image" Target="file:///C:\Documents%20and%20Settings\Richard%20Miller\My%20Documents\CPI%20Web%20Site%202005\7732\without_fl\flag12.gif" TargetMode="External"/><Relationship Id="rId22" Type="http://schemas.openxmlformats.org/officeDocument/2006/relationships/image" Target="../media/image16.png"/><Relationship Id="rId27" Type="http://schemas.openxmlformats.org/officeDocument/2006/relationships/image" Target="../media/image21.png"/><Relationship Id="rId30"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file:///C:\Documents%20and%20Settings\Richard%20Miller\My%20Documents\CPI%20Web%20Site%202005\7732\without_fl\flag7.gif" TargetMode="External"/><Relationship Id="rId13" Type="http://schemas.openxmlformats.org/officeDocument/2006/relationships/image" Target="file:///C:\Documents%20and%20Settings\Richard%20Miller\My%20Documents\CPI%20Web%20Site%202005\7732\without_fl\flag12.gif" TargetMode="External"/><Relationship Id="rId18" Type="http://schemas.openxmlformats.org/officeDocument/2006/relationships/image" Target="../media/image14.jpeg"/><Relationship Id="rId26" Type="http://schemas.openxmlformats.org/officeDocument/2006/relationships/image" Target="../media/image22.png"/><Relationship Id="rId3" Type="http://schemas.openxmlformats.org/officeDocument/2006/relationships/image" Target="file:///C:\Documents%20and%20Settings\Richard%20Miller\My%20Documents\CPI%20Web%20Site%202005\7732\without_fl\images\fl_02.jpg" TargetMode="External"/><Relationship Id="rId21" Type="http://schemas.openxmlformats.org/officeDocument/2006/relationships/image" Target="../media/image17.png"/><Relationship Id="rId7" Type="http://schemas.openxmlformats.org/officeDocument/2006/relationships/image" Target="file:///C:\Documents%20and%20Settings\Richard%20Miller\My%20Documents\CPI%20Web%20Site%202005\7732\without_fl\flag5.gif" TargetMode="External"/><Relationship Id="rId12" Type="http://schemas.openxmlformats.org/officeDocument/2006/relationships/image" Target="file:///C:\Documents%20and%20Settings\Richard%20Miller\My%20Documents\CPI%20Web%20Site%202005\7732\without_fl\flag11.gif" TargetMode="External"/><Relationship Id="rId17" Type="http://schemas.openxmlformats.org/officeDocument/2006/relationships/image" Target="../media/image13.jpeg"/><Relationship Id="rId25" Type="http://schemas.openxmlformats.org/officeDocument/2006/relationships/image" Target="../media/image21.png"/><Relationship Id="rId2" Type="http://schemas.openxmlformats.org/officeDocument/2006/relationships/image" Target="file:///C:\Documents%20and%20Settings\Richard%20Miller\My%20Documents\CPI%20Web%20Site%202005\7732\without_fl\images\fl_03.jpg" TargetMode="External"/><Relationship Id="rId16" Type="http://schemas.openxmlformats.org/officeDocument/2006/relationships/image" Target="../media/image12.jpeg"/><Relationship Id="rId20" Type="http://schemas.openxmlformats.org/officeDocument/2006/relationships/image" Target="../media/image16.png"/><Relationship Id="rId29"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file:///C:\Documents%20and%20Settings\Richard%20Miller\My%20Documents\CPI%20Web%20Site%202005\7732\without_fl\Flag4.gif" TargetMode="External"/><Relationship Id="rId11" Type="http://schemas.openxmlformats.org/officeDocument/2006/relationships/image" Target="file:///C:\Documents%20and%20Settings\Richard%20Miller\My%20Documents\CPI%20Web%20Site%202005\7732\without_fl\flag10.gif" TargetMode="External"/><Relationship Id="rId24" Type="http://schemas.openxmlformats.org/officeDocument/2006/relationships/image" Target="../media/image20.png"/><Relationship Id="rId5" Type="http://schemas.openxmlformats.org/officeDocument/2006/relationships/image" Target="file:///C:\Documents%20and%20Settings\Richard%20Miller\My%20Documents\CPI%20Web%20Site%202005\7732\without_fl\flag3.gif" TargetMode="External"/><Relationship Id="rId15" Type="http://schemas.openxmlformats.org/officeDocument/2006/relationships/image" Target="../media/image37.png"/><Relationship Id="rId23" Type="http://schemas.openxmlformats.org/officeDocument/2006/relationships/image" Target="../media/image19.png"/><Relationship Id="rId28" Type="http://schemas.openxmlformats.org/officeDocument/2006/relationships/image" Target="../media/image24.png"/><Relationship Id="rId10" Type="http://schemas.openxmlformats.org/officeDocument/2006/relationships/image" Target="file:///C:\Documents%20and%20Settings\Richard%20Miller\My%20Documents\CPI%20Web%20Site%202005\7732\without_fl\flag9.gif" TargetMode="External"/><Relationship Id="rId19" Type="http://schemas.openxmlformats.org/officeDocument/2006/relationships/image" Target="../media/image15.png"/><Relationship Id="rId4" Type="http://schemas.openxmlformats.org/officeDocument/2006/relationships/image" Target="file:///C:\Documents%20and%20Settings\Richard%20Miller\My%20Documents\CPI%20Web%20Site%202005\7732\without_fl\flag1.gif" TargetMode="External"/><Relationship Id="rId9" Type="http://schemas.openxmlformats.org/officeDocument/2006/relationships/image" Target="file:///C:\Documents%20and%20Settings\Richard%20Miller\My%20Documents\CPI%20Web%20Site%202005\7732\without_fl\flag8.gif" TargetMode="External"/><Relationship Id="rId14" Type="http://schemas.openxmlformats.org/officeDocument/2006/relationships/image" Target="file:///C:\Documents%20and%20Settings\Richard%20Miller\My%20Documents\CPI%20Web%20Site%202005\7732\without_fl\images\spacer.gif" TargetMode="External"/><Relationship Id="rId22" Type="http://schemas.openxmlformats.org/officeDocument/2006/relationships/image" Target="../media/image18.png"/><Relationship Id="rId27" Type="http://schemas.openxmlformats.org/officeDocument/2006/relationships/image" Target="../media/image23.png"/><Relationship Id="rId30" Type="http://schemas.openxmlformats.org/officeDocument/2006/relationships/image" Target="../media/image28.jpeg"/></Relationships>
</file>

<file path=ppt/slides/_rels/slide12.xml.rels><?xml version="1.0" encoding="UTF-8" standalone="yes"?>
<Relationships xmlns="http://schemas.openxmlformats.org/package/2006/relationships"><Relationship Id="rId8" Type="http://schemas.openxmlformats.org/officeDocument/2006/relationships/image" Target="file:///C:\Documents%20and%20Settings\Richard%20Miller\My%20Documents\CPI%20Web%20Site%202005\7732\without_fl\flag7.gif" TargetMode="External"/><Relationship Id="rId13" Type="http://schemas.openxmlformats.org/officeDocument/2006/relationships/image" Target="file:///C:\Documents%20and%20Settings\Richard%20Miller\My%20Documents\CPI%20Web%20Site%202005\7732\without_fl\flag12.gif" TargetMode="External"/><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image" Target="file:///C:\Documents%20and%20Settings\Richard%20Miller\My%20Documents\CPI%20Web%20Site%202005\7732\without_fl\images\fl_02.jpg" TargetMode="External"/><Relationship Id="rId21" Type="http://schemas.openxmlformats.org/officeDocument/2006/relationships/image" Target="../media/image18.png"/><Relationship Id="rId7" Type="http://schemas.openxmlformats.org/officeDocument/2006/relationships/image" Target="file:///C:\Documents%20and%20Settings\Richard%20Miller\My%20Documents\CPI%20Web%20Site%202005\7732\without_fl\flag5.gif" TargetMode="External"/><Relationship Id="rId12" Type="http://schemas.openxmlformats.org/officeDocument/2006/relationships/image" Target="file:///C:\Documents%20and%20Settings\Richard%20Miller\My%20Documents\CPI%20Web%20Site%202005\7732\without_fl\flag11.gif" TargetMode="External"/><Relationship Id="rId17" Type="http://schemas.openxmlformats.org/officeDocument/2006/relationships/image" Target="../media/image14.jpeg"/><Relationship Id="rId25" Type="http://schemas.openxmlformats.org/officeDocument/2006/relationships/image" Target="../media/image22.png"/><Relationship Id="rId2" Type="http://schemas.openxmlformats.org/officeDocument/2006/relationships/image" Target="file:///C:\Documents%20and%20Settings\Richard%20Miller\My%20Documents\CPI%20Web%20Site%202005\7732\without_fl\images\fl_03.jpg" TargetMode="External"/><Relationship Id="rId16" Type="http://schemas.openxmlformats.org/officeDocument/2006/relationships/image" Target="../media/image13.jpeg"/><Relationship Id="rId20" Type="http://schemas.openxmlformats.org/officeDocument/2006/relationships/image" Target="../media/image17.png"/><Relationship Id="rId29"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file:///C:\Documents%20and%20Settings\Richard%20Miller\My%20Documents\CPI%20Web%20Site%202005\7732\without_fl\Flag4.gif" TargetMode="External"/><Relationship Id="rId11" Type="http://schemas.openxmlformats.org/officeDocument/2006/relationships/image" Target="file:///C:\Documents%20and%20Settings\Richard%20Miller\My%20Documents\CPI%20Web%20Site%202005\7732\without_fl\flag10.gif" TargetMode="External"/><Relationship Id="rId24" Type="http://schemas.openxmlformats.org/officeDocument/2006/relationships/image" Target="../media/image21.png"/><Relationship Id="rId5" Type="http://schemas.openxmlformats.org/officeDocument/2006/relationships/image" Target="file:///C:\Documents%20and%20Settings\Richard%20Miller\My%20Documents\CPI%20Web%20Site%202005\7732\without_fl\flag3.gif" TargetMode="External"/><Relationship Id="rId15" Type="http://schemas.openxmlformats.org/officeDocument/2006/relationships/image" Target="../media/image12.jpeg"/><Relationship Id="rId23" Type="http://schemas.openxmlformats.org/officeDocument/2006/relationships/image" Target="../media/image20.png"/><Relationship Id="rId28" Type="http://schemas.openxmlformats.org/officeDocument/2006/relationships/image" Target="../media/image25.png"/><Relationship Id="rId10" Type="http://schemas.openxmlformats.org/officeDocument/2006/relationships/image" Target="file:///C:\Documents%20and%20Settings\Richard%20Miller\My%20Documents\CPI%20Web%20Site%202005\7732\without_fl\flag9.gif" TargetMode="External"/><Relationship Id="rId19" Type="http://schemas.openxmlformats.org/officeDocument/2006/relationships/image" Target="../media/image16.png"/><Relationship Id="rId4" Type="http://schemas.openxmlformats.org/officeDocument/2006/relationships/image" Target="file:///C:\Documents%20and%20Settings\Richard%20Miller\My%20Documents\CPI%20Web%20Site%202005\7732\without_fl\flag1.gif" TargetMode="External"/><Relationship Id="rId9" Type="http://schemas.openxmlformats.org/officeDocument/2006/relationships/image" Target="file:///C:\Documents%20and%20Settings\Richard%20Miller\My%20Documents\CPI%20Web%20Site%202005\7732\without_fl\flag8.gif" TargetMode="External"/><Relationship Id="rId14" Type="http://schemas.openxmlformats.org/officeDocument/2006/relationships/image" Target="file:///C:\Documents%20and%20Settings\Richard%20Miller\My%20Documents\CPI%20Web%20Site%202005\7732\without_fl\images\spacer.gif" TargetMode="External"/><Relationship Id="rId22" Type="http://schemas.openxmlformats.org/officeDocument/2006/relationships/image" Target="../media/image19.png"/><Relationship Id="rId27" Type="http://schemas.openxmlformats.org/officeDocument/2006/relationships/image" Target="../media/image24.png"/><Relationship Id="rId30" Type="http://schemas.openxmlformats.org/officeDocument/2006/relationships/image" Target="../media/image38.jpg"/></Relationships>
</file>

<file path=ppt/slides/_rels/slide13.xml.rels><?xml version="1.0" encoding="UTF-8" standalone="yes"?>
<Relationships xmlns="http://schemas.openxmlformats.org/package/2006/relationships"><Relationship Id="rId8" Type="http://schemas.openxmlformats.org/officeDocument/2006/relationships/image" Target="file:///C:\Documents%20and%20Settings\Richard%20Miller\My%20Documents\CPI%20Web%20Site%202005\7732\without_fl\flag7.gif" TargetMode="External"/><Relationship Id="rId13" Type="http://schemas.openxmlformats.org/officeDocument/2006/relationships/image" Target="file:///C:\Documents%20and%20Settings\Richard%20Miller\My%20Documents\CPI%20Web%20Site%202005\7732\without_fl\flag12.gif" TargetMode="External"/><Relationship Id="rId18" Type="http://schemas.openxmlformats.org/officeDocument/2006/relationships/image" Target="../media/image14.jpeg"/><Relationship Id="rId26" Type="http://schemas.openxmlformats.org/officeDocument/2006/relationships/image" Target="../media/image22.png"/><Relationship Id="rId3" Type="http://schemas.openxmlformats.org/officeDocument/2006/relationships/image" Target="file:///C:\Documents%20and%20Settings\Richard%20Miller\My%20Documents\CPI%20Web%20Site%202005\7732\without_fl\images\fl_02.jpg" TargetMode="External"/><Relationship Id="rId21" Type="http://schemas.openxmlformats.org/officeDocument/2006/relationships/image" Target="../media/image17.png"/><Relationship Id="rId7" Type="http://schemas.openxmlformats.org/officeDocument/2006/relationships/image" Target="file:///C:\Documents%20and%20Settings\Richard%20Miller\My%20Documents\CPI%20Web%20Site%202005\7732\without_fl\flag5.gif" TargetMode="External"/><Relationship Id="rId12" Type="http://schemas.openxmlformats.org/officeDocument/2006/relationships/image" Target="file:///C:\Documents%20and%20Settings\Richard%20Miller\My%20Documents\CPI%20Web%20Site%202005\7732\without_fl\flag11.gif" TargetMode="External"/><Relationship Id="rId17" Type="http://schemas.openxmlformats.org/officeDocument/2006/relationships/image" Target="../media/image13.jpeg"/><Relationship Id="rId25" Type="http://schemas.openxmlformats.org/officeDocument/2006/relationships/image" Target="../media/image21.png"/><Relationship Id="rId2" Type="http://schemas.openxmlformats.org/officeDocument/2006/relationships/image" Target="file:///C:\Documents%20and%20Settings\Richard%20Miller\My%20Documents\CPI%20Web%20Site%202005\7732\without_fl\images\fl_03.jpg" TargetMode="External"/><Relationship Id="rId16" Type="http://schemas.openxmlformats.org/officeDocument/2006/relationships/image" Target="../media/image12.jpeg"/><Relationship Id="rId20" Type="http://schemas.openxmlformats.org/officeDocument/2006/relationships/image" Target="../media/image16.png"/><Relationship Id="rId29"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file:///C:\Documents%20and%20Settings\Richard%20Miller\My%20Documents\CPI%20Web%20Site%202005\7732\without_fl\Flag4.gif" TargetMode="External"/><Relationship Id="rId11" Type="http://schemas.openxmlformats.org/officeDocument/2006/relationships/image" Target="file:///C:\Documents%20and%20Settings\Richard%20Miller\My%20Documents\CPI%20Web%20Site%202005\7732\without_fl\flag10.gif" TargetMode="External"/><Relationship Id="rId24" Type="http://schemas.openxmlformats.org/officeDocument/2006/relationships/image" Target="../media/image20.png"/><Relationship Id="rId5" Type="http://schemas.openxmlformats.org/officeDocument/2006/relationships/image" Target="file:///C:\Documents%20and%20Settings\Richard%20Miller\My%20Documents\CPI%20Web%20Site%202005\7732\without_fl\flag3.gif" TargetMode="External"/><Relationship Id="rId15" Type="http://schemas.openxmlformats.org/officeDocument/2006/relationships/image" Target="../media/image37.png"/><Relationship Id="rId23" Type="http://schemas.openxmlformats.org/officeDocument/2006/relationships/image" Target="../media/image19.png"/><Relationship Id="rId28" Type="http://schemas.openxmlformats.org/officeDocument/2006/relationships/image" Target="../media/image24.png"/><Relationship Id="rId10" Type="http://schemas.openxmlformats.org/officeDocument/2006/relationships/image" Target="file:///C:\Documents%20and%20Settings\Richard%20Miller\My%20Documents\CPI%20Web%20Site%202005\7732\without_fl\flag9.gif" TargetMode="External"/><Relationship Id="rId19" Type="http://schemas.openxmlformats.org/officeDocument/2006/relationships/image" Target="../media/image15.png"/><Relationship Id="rId31" Type="http://schemas.openxmlformats.org/officeDocument/2006/relationships/image" Target="../media/image40.jpeg"/><Relationship Id="rId4" Type="http://schemas.openxmlformats.org/officeDocument/2006/relationships/image" Target="file:///C:\Documents%20and%20Settings\Richard%20Miller\My%20Documents\CPI%20Web%20Site%202005\7732\without_fl\flag1.gif" TargetMode="External"/><Relationship Id="rId9" Type="http://schemas.openxmlformats.org/officeDocument/2006/relationships/image" Target="file:///C:\Documents%20and%20Settings\Richard%20Miller\My%20Documents\CPI%20Web%20Site%202005\7732\without_fl\flag8.gif" TargetMode="External"/><Relationship Id="rId14" Type="http://schemas.openxmlformats.org/officeDocument/2006/relationships/image" Target="file:///C:\Documents%20and%20Settings\Richard%20Miller\My%20Documents\CPI%20Web%20Site%202005\7732\without_fl\images\spacer.gif" TargetMode="External"/><Relationship Id="rId22" Type="http://schemas.openxmlformats.org/officeDocument/2006/relationships/image" Target="../media/image18.png"/><Relationship Id="rId27" Type="http://schemas.openxmlformats.org/officeDocument/2006/relationships/image" Target="../media/image23.png"/><Relationship Id="rId30" Type="http://schemas.openxmlformats.org/officeDocument/2006/relationships/image" Target="../media/image39.jpeg"/></Relationships>
</file>

<file path=ppt/slides/_rels/slide14.xml.rels><?xml version="1.0" encoding="UTF-8" standalone="yes"?>
<Relationships xmlns="http://schemas.openxmlformats.org/package/2006/relationships"><Relationship Id="rId13" Type="http://schemas.openxmlformats.org/officeDocument/2006/relationships/image" Target="file:///C:\Documents%20and%20Settings\Richard%20Miller\My%20Documents\CPI%20Web%20Site%202005\7732\without_fl\flag12.gif" TargetMode="External"/><Relationship Id="rId18" Type="http://schemas.openxmlformats.org/officeDocument/2006/relationships/image" Target="../media/image12.jpeg"/><Relationship Id="rId26" Type="http://schemas.openxmlformats.org/officeDocument/2006/relationships/image" Target="../media/image20.png"/><Relationship Id="rId3" Type="http://schemas.openxmlformats.org/officeDocument/2006/relationships/image" Target="file:///C:\Documents%20and%20Settings\Richard%20Miller\My%20Documents\CPI%20Web%20Site%202005\7732\without_fl\images\fl_02.jpg" TargetMode="External"/><Relationship Id="rId21" Type="http://schemas.openxmlformats.org/officeDocument/2006/relationships/image" Target="../media/image15.png"/><Relationship Id="rId7" Type="http://schemas.openxmlformats.org/officeDocument/2006/relationships/image" Target="file:///C:\Documents%20and%20Settings\Richard%20Miller\My%20Documents\CPI%20Web%20Site%202005\7732\without_fl\flag5.gif" TargetMode="External"/><Relationship Id="rId12" Type="http://schemas.openxmlformats.org/officeDocument/2006/relationships/image" Target="file:///C:\Documents%20and%20Settings\Richard%20Miller\My%20Documents\CPI%20Web%20Site%202005\7732\without_fl\flag11.gif" TargetMode="External"/><Relationship Id="rId17" Type="http://schemas.openxmlformats.org/officeDocument/2006/relationships/image" Target="file:///C:\Documents%20and%20Settings\Richard%20Miller\My%20Documents\CPI%20Web%20Site%202005\7732\without_fl\images\menu_02.jpg" TargetMode="External"/><Relationship Id="rId25" Type="http://schemas.openxmlformats.org/officeDocument/2006/relationships/image" Target="../media/image19.png"/><Relationship Id="rId33" Type="http://schemas.openxmlformats.org/officeDocument/2006/relationships/image" Target="../media/image41.jpeg"/><Relationship Id="rId2" Type="http://schemas.openxmlformats.org/officeDocument/2006/relationships/image" Target="file:///C:\Documents%20and%20Settings\Richard%20Miller\My%20Documents\CPI%20Web%20Site%202005\7732\without_fl\images\fl_03.jpg" TargetMode="External"/><Relationship Id="rId16" Type="http://schemas.openxmlformats.org/officeDocument/2006/relationships/hyperlink" Target="index-3.html" TargetMode="External"/><Relationship Id="rId20" Type="http://schemas.openxmlformats.org/officeDocument/2006/relationships/image" Target="../media/image14.jpeg"/><Relationship Id="rId29"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file:///C:\Documents%20and%20Settings\Richard%20Miller\My%20Documents\CPI%20Web%20Site%202005\7732\without_fl\Flag4.gif" TargetMode="External"/><Relationship Id="rId11" Type="http://schemas.openxmlformats.org/officeDocument/2006/relationships/image" Target="file:///C:\Documents%20and%20Settings\Richard%20Miller\My%20Documents\CPI%20Web%20Site%202005\7732\without_fl\flag10.gif" TargetMode="External"/><Relationship Id="rId24" Type="http://schemas.openxmlformats.org/officeDocument/2006/relationships/image" Target="../media/image18.png"/><Relationship Id="rId32" Type="http://schemas.openxmlformats.org/officeDocument/2006/relationships/image" Target="../media/image27.jpeg"/><Relationship Id="rId5" Type="http://schemas.openxmlformats.org/officeDocument/2006/relationships/image" Target="file:///C:\Documents%20and%20Settings\Richard%20Miller\My%20Documents\CPI%20Web%20Site%202005\7732\without_fl\flag3.gif" TargetMode="External"/><Relationship Id="rId15" Type="http://schemas.openxmlformats.org/officeDocument/2006/relationships/image" Target="../media/image35.gif"/><Relationship Id="rId23" Type="http://schemas.openxmlformats.org/officeDocument/2006/relationships/image" Target="../media/image17.png"/><Relationship Id="rId28" Type="http://schemas.openxmlformats.org/officeDocument/2006/relationships/image" Target="../media/image22.png"/><Relationship Id="rId10" Type="http://schemas.openxmlformats.org/officeDocument/2006/relationships/image" Target="file:///C:\Documents%20and%20Settings\Richard%20Miller\My%20Documents\CPI%20Web%20Site%202005\7732\without_fl\flag9.gif" TargetMode="External"/><Relationship Id="rId19" Type="http://schemas.openxmlformats.org/officeDocument/2006/relationships/image" Target="../media/image13.jpeg"/><Relationship Id="rId31" Type="http://schemas.openxmlformats.org/officeDocument/2006/relationships/image" Target="../media/image25.png"/><Relationship Id="rId4" Type="http://schemas.openxmlformats.org/officeDocument/2006/relationships/image" Target="file:///C:\Documents%20and%20Settings\Richard%20Miller\My%20Documents\CPI%20Web%20Site%202005\7732\without_fl\flag1.gif" TargetMode="External"/><Relationship Id="rId9" Type="http://schemas.openxmlformats.org/officeDocument/2006/relationships/image" Target="file:///C:\Documents%20and%20Settings\Richard%20Miller\My%20Documents\CPI%20Web%20Site%202005\7732\without_fl\flag8.gif" TargetMode="External"/><Relationship Id="rId14" Type="http://schemas.openxmlformats.org/officeDocument/2006/relationships/image" Target="file:///C:\Documents%20and%20Settings\Richard%20Miller\My%20Documents\CPI%20Web%20Site%202005\7732\without_fl\images\spacer.gif" TargetMode="External"/><Relationship Id="rId22" Type="http://schemas.openxmlformats.org/officeDocument/2006/relationships/image" Target="../media/image16.png"/><Relationship Id="rId27" Type="http://schemas.openxmlformats.org/officeDocument/2006/relationships/image" Target="../media/image21.png"/><Relationship Id="rId30" Type="http://schemas.openxmlformats.org/officeDocument/2006/relationships/image" Target="../media/image24.png"/><Relationship Id="rId8" Type="http://schemas.openxmlformats.org/officeDocument/2006/relationships/image" Target="file:///C:\Documents%20and%20Settings\Richard%20Miller\My%20Documents\CPI%20Web%20Site%202005\7732\without_fl\flag7.gif" TargetMode="External"/></Relationships>
</file>

<file path=ppt/slides/_rels/slide15.xml.rels><?xml version="1.0" encoding="UTF-8" standalone="yes"?>
<Relationships xmlns="http://schemas.openxmlformats.org/package/2006/relationships"><Relationship Id="rId13" Type="http://schemas.openxmlformats.org/officeDocument/2006/relationships/image" Target="file:///C:\Documents%20and%20Settings\Richard%20Miller\My%20Documents\CPI%20Web%20Site%202005\7732\without_fl\flag11.gif" TargetMode="External"/><Relationship Id="rId18" Type="http://schemas.openxmlformats.org/officeDocument/2006/relationships/oleObject" Target="../embeddings/oleObject3.bin"/><Relationship Id="rId26" Type="http://schemas.openxmlformats.org/officeDocument/2006/relationships/image" Target="../media/image18.png"/><Relationship Id="rId3" Type="http://schemas.openxmlformats.org/officeDocument/2006/relationships/image" Target="file:///C:\Documents%20and%20Settings\Richard%20Miller\My%20Documents\CPI%20Web%20Site%202005\7732\without_fl\images\fl_03.jpg" TargetMode="External"/><Relationship Id="rId21" Type="http://schemas.openxmlformats.org/officeDocument/2006/relationships/image" Target="../media/image13.jpeg"/><Relationship Id="rId34" Type="http://schemas.openxmlformats.org/officeDocument/2006/relationships/image" Target="../media/image27.jpeg"/><Relationship Id="rId7" Type="http://schemas.openxmlformats.org/officeDocument/2006/relationships/image" Target="file:///C:\Documents%20and%20Settings\Richard%20Miller\My%20Documents\CPI%20Web%20Site%202005\7732\without_fl\Flag4.gif" TargetMode="External"/><Relationship Id="rId12" Type="http://schemas.openxmlformats.org/officeDocument/2006/relationships/image" Target="file:///C:\Documents%20and%20Settings\Richard%20Miller\My%20Documents\CPI%20Web%20Site%202005\7732\without_fl\flag10.gif" TargetMode="External"/><Relationship Id="rId17" Type="http://schemas.openxmlformats.org/officeDocument/2006/relationships/image" Target="file:///C:\Documents%20and%20Settings\Richard%20Miller\My%20Documents\CPI%20Web%20Site%202005\7732\without_fl\images\menu_02.jpg" TargetMode="External"/><Relationship Id="rId25" Type="http://schemas.openxmlformats.org/officeDocument/2006/relationships/image" Target="../media/image17.png"/><Relationship Id="rId33" Type="http://schemas.openxmlformats.org/officeDocument/2006/relationships/image" Target="../media/image25.png"/><Relationship Id="rId2" Type="http://schemas.openxmlformats.org/officeDocument/2006/relationships/slideLayout" Target="../slideLayouts/slideLayout7.xml"/><Relationship Id="rId16" Type="http://schemas.openxmlformats.org/officeDocument/2006/relationships/hyperlink" Target="index-3.html" TargetMode="External"/><Relationship Id="rId20" Type="http://schemas.openxmlformats.org/officeDocument/2006/relationships/image" Target="../media/image12.jpeg"/><Relationship Id="rId29" Type="http://schemas.openxmlformats.org/officeDocument/2006/relationships/image" Target="../media/image21.png"/><Relationship Id="rId1" Type="http://schemas.openxmlformats.org/officeDocument/2006/relationships/vmlDrawing" Target="../drawings/vmlDrawing3.vml"/><Relationship Id="rId6" Type="http://schemas.openxmlformats.org/officeDocument/2006/relationships/image" Target="file:///C:\Documents%20and%20Settings\Richard%20Miller\My%20Documents\CPI%20Web%20Site%202005\7732\without_fl\flag3.gif" TargetMode="External"/><Relationship Id="rId11" Type="http://schemas.openxmlformats.org/officeDocument/2006/relationships/image" Target="file:///C:\Documents%20and%20Settings\Richard%20Miller\My%20Documents\CPI%20Web%20Site%202005\7732\without_fl\flag9.gif" TargetMode="External"/><Relationship Id="rId24" Type="http://schemas.openxmlformats.org/officeDocument/2006/relationships/image" Target="../media/image16.png"/><Relationship Id="rId32" Type="http://schemas.openxmlformats.org/officeDocument/2006/relationships/image" Target="../media/image24.png"/><Relationship Id="rId5" Type="http://schemas.openxmlformats.org/officeDocument/2006/relationships/image" Target="file:///C:\Documents%20and%20Settings\Richard%20Miller\My%20Documents\CPI%20Web%20Site%202005\7732\without_fl\flag1.gif" TargetMode="External"/><Relationship Id="rId15" Type="http://schemas.openxmlformats.org/officeDocument/2006/relationships/image" Target="file:///C:\Documents%20and%20Settings\Richard%20Miller\My%20Documents\CPI%20Web%20Site%202005\7732\without_fl\images\spacer.gif" TargetMode="External"/><Relationship Id="rId23" Type="http://schemas.openxmlformats.org/officeDocument/2006/relationships/image" Target="../media/image15.png"/><Relationship Id="rId28" Type="http://schemas.openxmlformats.org/officeDocument/2006/relationships/image" Target="../media/image20.png"/><Relationship Id="rId10" Type="http://schemas.openxmlformats.org/officeDocument/2006/relationships/image" Target="file:///C:\Documents%20and%20Settings\Richard%20Miller\My%20Documents\CPI%20Web%20Site%202005\7732\without_fl\flag8.gif" TargetMode="External"/><Relationship Id="rId19" Type="http://schemas.openxmlformats.org/officeDocument/2006/relationships/image" Target="../media/image42.emf"/><Relationship Id="rId31" Type="http://schemas.openxmlformats.org/officeDocument/2006/relationships/image" Target="../media/image23.png"/><Relationship Id="rId4" Type="http://schemas.openxmlformats.org/officeDocument/2006/relationships/image" Target="file:///C:\Documents%20and%20Settings\Richard%20Miller\My%20Documents\CPI%20Web%20Site%202005\7732\without_fl\images\fl_02.jpg" TargetMode="External"/><Relationship Id="rId9" Type="http://schemas.openxmlformats.org/officeDocument/2006/relationships/image" Target="file:///C:\Documents%20and%20Settings\Richard%20Miller\My%20Documents\CPI%20Web%20Site%202005\7732\without_fl\flag7.gif" TargetMode="External"/><Relationship Id="rId14" Type="http://schemas.openxmlformats.org/officeDocument/2006/relationships/image" Target="file:///C:\Documents%20and%20Settings\Richard%20Miller\My%20Documents\CPI%20Web%20Site%202005\7732\without_fl\flag12.gif" TargetMode="External"/><Relationship Id="rId22" Type="http://schemas.openxmlformats.org/officeDocument/2006/relationships/image" Target="../media/image14.jpeg"/><Relationship Id="rId27" Type="http://schemas.openxmlformats.org/officeDocument/2006/relationships/image" Target="../media/image19.png"/><Relationship Id="rId30" Type="http://schemas.openxmlformats.org/officeDocument/2006/relationships/image" Target="../media/image22.png"/><Relationship Id="rId8" Type="http://schemas.openxmlformats.org/officeDocument/2006/relationships/image" Target="file:///C:\Documents%20and%20Settings\Richard%20Miller\My%20Documents\CPI%20Web%20Site%202005\7732\without_fl\flag5.gif" TargetMode="External"/></Relationships>
</file>

<file path=ppt/slides/_rels/slide16.xml.rels><?xml version="1.0" encoding="UTF-8" standalone="yes"?>
<Relationships xmlns="http://schemas.openxmlformats.org/package/2006/relationships"><Relationship Id="rId13" Type="http://schemas.openxmlformats.org/officeDocument/2006/relationships/image" Target="file:///C:\Documents%20and%20Settings\Richard%20Miller\My%20Documents\CPI%20Web%20Site%202005\7732\without_fl\flag12.gif" TargetMode="External"/><Relationship Id="rId18" Type="http://schemas.openxmlformats.org/officeDocument/2006/relationships/image" Target="../media/image12.jpeg"/><Relationship Id="rId26" Type="http://schemas.openxmlformats.org/officeDocument/2006/relationships/image" Target="../media/image20.png"/><Relationship Id="rId3" Type="http://schemas.openxmlformats.org/officeDocument/2006/relationships/image" Target="file:///C:\Documents%20and%20Settings\Richard%20Miller\My%20Documents\CPI%20Web%20Site%202005\7732\without_fl\images\fl_02.jpg" TargetMode="External"/><Relationship Id="rId21" Type="http://schemas.openxmlformats.org/officeDocument/2006/relationships/image" Target="../media/image15.png"/><Relationship Id="rId7" Type="http://schemas.openxmlformats.org/officeDocument/2006/relationships/image" Target="file:///C:\Documents%20and%20Settings\Richard%20Miller\My%20Documents\CPI%20Web%20Site%202005\7732\without_fl\flag5.gif" TargetMode="External"/><Relationship Id="rId12" Type="http://schemas.openxmlformats.org/officeDocument/2006/relationships/image" Target="file:///C:\Documents%20and%20Settings\Richard%20Miller\My%20Documents\CPI%20Web%20Site%202005\7732\without_fl\flag11.gif" TargetMode="External"/><Relationship Id="rId17" Type="http://schemas.openxmlformats.org/officeDocument/2006/relationships/image" Target="file:///C:\Documents%20and%20Settings\Richard%20Miller\My%20Documents\CPI%20Web%20Site%202005\7732\without_fl\images\menu_02.jpg" TargetMode="External"/><Relationship Id="rId25" Type="http://schemas.openxmlformats.org/officeDocument/2006/relationships/image" Target="../media/image19.png"/><Relationship Id="rId33" Type="http://schemas.openxmlformats.org/officeDocument/2006/relationships/image" Target="../media/image43.jpeg"/><Relationship Id="rId2" Type="http://schemas.openxmlformats.org/officeDocument/2006/relationships/image" Target="file:///C:\Documents%20and%20Settings\Richard%20Miller\My%20Documents\CPI%20Web%20Site%202005\7732\without_fl\images\fl_03.jpg" TargetMode="External"/><Relationship Id="rId16" Type="http://schemas.openxmlformats.org/officeDocument/2006/relationships/hyperlink" Target="index-3.html" TargetMode="External"/><Relationship Id="rId20" Type="http://schemas.openxmlformats.org/officeDocument/2006/relationships/image" Target="../media/image14.jpeg"/><Relationship Id="rId29"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file:///C:\Documents%20and%20Settings\Richard%20Miller\My%20Documents\CPI%20Web%20Site%202005\7732\without_fl\Flag4.gif" TargetMode="External"/><Relationship Id="rId11" Type="http://schemas.openxmlformats.org/officeDocument/2006/relationships/image" Target="file:///C:\Documents%20and%20Settings\Richard%20Miller\My%20Documents\CPI%20Web%20Site%202005\7732\without_fl\flag10.gif" TargetMode="External"/><Relationship Id="rId24" Type="http://schemas.openxmlformats.org/officeDocument/2006/relationships/image" Target="../media/image18.png"/><Relationship Id="rId32" Type="http://schemas.openxmlformats.org/officeDocument/2006/relationships/image" Target="../media/image27.jpeg"/><Relationship Id="rId5" Type="http://schemas.openxmlformats.org/officeDocument/2006/relationships/image" Target="file:///C:\Documents%20and%20Settings\Richard%20Miller\My%20Documents\CPI%20Web%20Site%202005\7732\without_fl\flag3.gif" TargetMode="External"/><Relationship Id="rId15" Type="http://schemas.openxmlformats.org/officeDocument/2006/relationships/image" Target="../media/image35.gif"/><Relationship Id="rId23" Type="http://schemas.openxmlformats.org/officeDocument/2006/relationships/image" Target="../media/image17.png"/><Relationship Id="rId28" Type="http://schemas.openxmlformats.org/officeDocument/2006/relationships/image" Target="../media/image22.png"/><Relationship Id="rId10" Type="http://schemas.openxmlformats.org/officeDocument/2006/relationships/image" Target="file:///C:\Documents%20and%20Settings\Richard%20Miller\My%20Documents\CPI%20Web%20Site%202005\7732\without_fl\flag9.gif" TargetMode="External"/><Relationship Id="rId19" Type="http://schemas.openxmlformats.org/officeDocument/2006/relationships/image" Target="../media/image13.jpeg"/><Relationship Id="rId31" Type="http://schemas.openxmlformats.org/officeDocument/2006/relationships/image" Target="../media/image25.png"/><Relationship Id="rId4" Type="http://schemas.openxmlformats.org/officeDocument/2006/relationships/image" Target="file:///C:\Documents%20and%20Settings\Richard%20Miller\My%20Documents\CPI%20Web%20Site%202005\7732\without_fl\flag1.gif" TargetMode="External"/><Relationship Id="rId9" Type="http://schemas.openxmlformats.org/officeDocument/2006/relationships/image" Target="file:///C:\Documents%20and%20Settings\Richard%20Miller\My%20Documents\CPI%20Web%20Site%202005\7732\without_fl\flag8.gif" TargetMode="External"/><Relationship Id="rId14" Type="http://schemas.openxmlformats.org/officeDocument/2006/relationships/image" Target="file:///C:\Documents%20and%20Settings\Richard%20Miller\My%20Documents\CPI%20Web%20Site%202005\7732\without_fl\images\spacer.gif" TargetMode="External"/><Relationship Id="rId22" Type="http://schemas.openxmlformats.org/officeDocument/2006/relationships/image" Target="../media/image16.png"/><Relationship Id="rId27" Type="http://schemas.openxmlformats.org/officeDocument/2006/relationships/image" Target="../media/image21.png"/><Relationship Id="rId30" Type="http://schemas.openxmlformats.org/officeDocument/2006/relationships/image" Target="../media/image24.png"/><Relationship Id="rId8" Type="http://schemas.openxmlformats.org/officeDocument/2006/relationships/image" Target="file:///C:\Documents%20and%20Settings\Richard%20Miller\My%20Documents\CPI%20Web%20Site%202005\7732\without_fl\flag7.gif" TargetMode="External"/></Relationships>
</file>

<file path=ppt/slides/_rels/slide17.xml.rels><?xml version="1.0" encoding="UTF-8" standalone="yes"?>
<Relationships xmlns="http://schemas.openxmlformats.org/package/2006/relationships"><Relationship Id="rId13" Type="http://schemas.openxmlformats.org/officeDocument/2006/relationships/image" Target="file:///C:\Documents%20and%20Settings\Richard%20Miller\My%20Documents\CPI%20Web%20Site%202005\7732\without_fl\flag12.gif" TargetMode="External"/><Relationship Id="rId18" Type="http://schemas.openxmlformats.org/officeDocument/2006/relationships/image" Target="../media/image12.jpeg"/><Relationship Id="rId26" Type="http://schemas.openxmlformats.org/officeDocument/2006/relationships/image" Target="../media/image20.png"/><Relationship Id="rId3" Type="http://schemas.openxmlformats.org/officeDocument/2006/relationships/image" Target="file:///C:\Documents%20and%20Settings\Richard%20Miller\My%20Documents\CPI%20Web%20Site%202005\7732\without_fl\images\fl_02.jpg" TargetMode="External"/><Relationship Id="rId21" Type="http://schemas.openxmlformats.org/officeDocument/2006/relationships/image" Target="../media/image15.png"/><Relationship Id="rId7" Type="http://schemas.openxmlformats.org/officeDocument/2006/relationships/image" Target="file:///C:\Documents%20and%20Settings\Richard%20Miller\My%20Documents\CPI%20Web%20Site%202005\7732\without_fl\flag5.gif" TargetMode="External"/><Relationship Id="rId12" Type="http://schemas.openxmlformats.org/officeDocument/2006/relationships/image" Target="file:///C:\Documents%20and%20Settings\Richard%20Miller\My%20Documents\CPI%20Web%20Site%202005\7732\without_fl\flag11.gif" TargetMode="External"/><Relationship Id="rId17" Type="http://schemas.openxmlformats.org/officeDocument/2006/relationships/image" Target="file:///C:\Documents%20and%20Settings\Richard%20Miller\My%20Documents\CPI%20Web%20Site%202005\7732\without_fl\images\menu_03.jpg" TargetMode="External"/><Relationship Id="rId25" Type="http://schemas.openxmlformats.org/officeDocument/2006/relationships/image" Target="../media/image19.png"/><Relationship Id="rId33" Type="http://schemas.openxmlformats.org/officeDocument/2006/relationships/image" Target="../media/image44.png"/><Relationship Id="rId2" Type="http://schemas.openxmlformats.org/officeDocument/2006/relationships/image" Target="file:///C:\Documents%20and%20Settings\Richard%20Miller\My%20Documents\CPI%20Web%20Site%202005\7732\without_fl\images\fl_03.jpg" TargetMode="External"/><Relationship Id="rId16" Type="http://schemas.openxmlformats.org/officeDocument/2006/relationships/hyperlink" Target="index-4.html" TargetMode="External"/><Relationship Id="rId20" Type="http://schemas.openxmlformats.org/officeDocument/2006/relationships/image" Target="../media/image14.jpeg"/><Relationship Id="rId29"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file:///C:\Documents%20and%20Settings\Richard%20Miller\My%20Documents\CPI%20Web%20Site%202005\7732\without_fl\Flag4.gif" TargetMode="External"/><Relationship Id="rId11" Type="http://schemas.openxmlformats.org/officeDocument/2006/relationships/image" Target="file:///C:\Documents%20and%20Settings\Richard%20Miller\My%20Documents\CPI%20Web%20Site%202005\7732\without_fl\flag10.gif" TargetMode="External"/><Relationship Id="rId24" Type="http://schemas.openxmlformats.org/officeDocument/2006/relationships/image" Target="../media/image18.png"/><Relationship Id="rId32" Type="http://schemas.openxmlformats.org/officeDocument/2006/relationships/image" Target="../media/image28.jpeg"/><Relationship Id="rId5" Type="http://schemas.openxmlformats.org/officeDocument/2006/relationships/image" Target="file:///C:\Documents%20and%20Settings\Richard%20Miller\My%20Documents\CPI%20Web%20Site%202005\7732\without_fl\flag3.gif" TargetMode="External"/><Relationship Id="rId15" Type="http://schemas.openxmlformats.org/officeDocument/2006/relationships/image" Target="../media/image37.png"/><Relationship Id="rId23" Type="http://schemas.openxmlformats.org/officeDocument/2006/relationships/image" Target="../media/image17.png"/><Relationship Id="rId28" Type="http://schemas.openxmlformats.org/officeDocument/2006/relationships/image" Target="../media/image22.png"/><Relationship Id="rId10" Type="http://schemas.openxmlformats.org/officeDocument/2006/relationships/image" Target="file:///C:\Documents%20and%20Settings\Richard%20Miller\My%20Documents\CPI%20Web%20Site%202005\7732\without_fl\flag9.gif" TargetMode="External"/><Relationship Id="rId19" Type="http://schemas.openxmlformats.org/officeDocument/2006/relationships/image" Target="../media/image13.jpeg"/><Relationship Id="rId31" Type="http://schemas.openxmlformats.org/officeDocument/2006/relationships/image" Target="../media/image25.png"/><Relationship Id="rId4" Type="http://schemas.openxmlformats.org/officeDocument/2006/relationships/image" Target="file:///C:\Documents%20and%20Settings\Richard%20Miller\My%20Documents\CPI%20Web%20Site%202005\7732\without_fl\flag1.gif" TargetMode="External"/><Relationship Id="rId9" Type="http://schemas.openxmlformats.org/officeDocument/2006/relationships/image" Target="file:///C:\Documents%20and%20Settings\Richard%20Miller\My%20Documents\CPI%20Web%20Site%202005\7732\without_fl\flag8.gif" TargetMode="External"/><Relationship Id="rId14" Type="http://schemas.openxmlformats.org/officeDocument/2006/relationships/image" Target="file:///C:\Documents%20and%20Settings\Richard%20Miller\My%20Documents\CPI%20Web%20Site%202005\7732\without_fl\images\spacer.gif" TargetMode="External"/><Relationship Id="rId22" Type="http://schemas.openxmlformats.org/officeDocument/2006/relationships/image" Target="../media/image16.png"/><Relationship Id="rId27" Type="http://schemas.openxmlformats.org/officeDocument/2006/relationships/image" Target="../media/image21.png"/><Relationship Id="rId30" Type="http://schemas.openxmlformats.org/officeDocument/2006/relationships/image" Target="../media/image24.png"/><Relationship Id="rId8" Type="http://schemas.openxmlformats.org/officeDocument/2006/relationships/image" Target="file:///C:\Documents%20and%20Settings\Richard%20Miller\My%20Documents\CPI%20Web%20Site%202005\7732\without_fl\flag7.gif" TargetMode="External"/></Relationships>
</file>

<file path=ppt/slides/_rels/slide18.xml.rels><?xml version="1.0" encoding="UTF-8" standalone="yes"?>
<Relationships xmlns="http://schemas.openxmlformats.org/package/2006/relationships"><Relationship Id="rId13" Type="http://schemas.openxmlformats.org/officeDocument/2006/relationships/image" Target="file:///C:\Documents%20and%20Settings\Richard%20Miller\My%20Documents\CPI%20Web%20Site%202005\7732\without_fl\flag12.gif" TargetMode="External"/><Relationship Id="rId18" Type="http://schemas.openxmlformats.org/officeDocument/2006/relationships/image" Target="../media/image12.jpeg"/><Relationship Id="rId26" Type="http://schemas.openxmlformats.org/officeDocument/2006/relationships/image" Target="../media/image20.png"/><Relationship Id="rId3" Type="http://schemas.openxmlformats.org/officeDocument/2006/relationships/image" Target="file:///C:\Documents%20and%20Settings\Richard%20Miller\My%20Documents\CPI%20Web%20Site%202005\7732\without_fl\images\fl_02.jpg" TargetMode="External"/><Relationship Id="rId21" Type="http://schemas.openxmlformats.org/officeDocument/2006/relationships/image" Target="../media/image15.png"/><Relationship Id="rId7" Type="http://schemas.openxmlformats.org/officeDocument/2006/relationships/image" Target="file:///C:\Documents%20and%20Settings\Richard%20Miller\My%20Documents\CPI%20Web%20Site%202005\7732\without_fl\flag5.gif" TargetMode="External"/><Relationship Id="rId12" Type="http://schemas.openxmlformats.org/officeDocument/2006/relationships/image" Target="file:///C:\Documents%20and%20Settings\Richard%20Miller\My%20Documents\CPI%20Web%20Site%202005\7732\without_fl\flag11.gif" TargetMode="External"/><Relationship Id="rId17" Type="http://schemas.openxmlformats.org/officeDocument/2006/relationships/image" Target="file:///C:\Documents%20and%20Settings\Richard%20Miller\My%20Documents\CPI%20Web%20Site%202005\7732\without_fl\images\menu_03.jpg" TargetMode="External"/><Relationship Id="rId25" Type="http://schemas.openxmlformats.org/officeDocument/2006/relationships/image" Target="../media/image19.png"/><Relationship Id="rId33" Type="http://schemas.openxmlformats.org/officeDocument/2006/relationships/image" Target="../media/image44.png"/><Relationship Id="rId2" Type="http://schemas.openxmlformats.org/officeDocument/2006/relationships/image" Target="file:///C:\Documents%20and%20Settings\Richard%20Miller\My%20Documents\CPI%20Web%20Site%202005\7732\without_fl\images\fl_03.jpg" TargetMode="External"/><Relationship Id="rId16" Type="http://schemas.openxmlformats.org/officeDocument/2006/relationships/hyperlink" Target="index-4.html" TargetMode="External"/><Relationship Id="rId20" Type="http://schemas.openxmlformats.org/officeDocument/2006/relationships/image" Target="../media/image14.jpeg"/><Relationship Id="rId29"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file:///C:\Documents%20and%20Settings\Richard%20Miller\My%20Documents\CPI%20Web%20Site%202005\7732\without_fl\Flag4.gif" TargetMode="External"/><Relationship Id="rId11" Type="http://schemas.openxmlformats.org/officeDocument/2006/relationships/image" Target="file:///C:\Documents%20and%20Settings\Richard%20Miller\My%20Documents\CPI%20Web%20Site%202005\7732\without_fl\flag10.gif" TargetMode="External"/><Relationship Id="rId24" Type="http://schemas.openxmlformats.org/officeDocument/2006/relationships/image" Target="../media/image18.png"/><Relationship Id="rId32" Type="http://schemas.openxmlformats.org/officeDocument/2006/relationships/image" Target="../media/image28.jpeg"/><Relationship Id="rId5" Type="http://schemas.openxmlformats.org/officeDocument/2006/relationships/image" Target="file:///C:\Documents%20and%20Settings\Richard%20Miller\My%20Documents\CPI%20Web%20Site%202005\7732\without_fl\flag3.gif" TargetMode="External"/><Relationship Id="rId15" Type="http://schemas.openxmlformats.org/officeDocument/2006/relationships/image" Target="../media/image37.png"/><Relationship Id="rId23" Type="http://schemas.openxmlformats.org/officeDocument/2006/relationships/image" Target="../media/image17.png"/><Relationship Id="rId28" Type="http://schemas.openxmlformats.org/officeDocument/2006/relationships/image" Target="../media/image22.png"/><Relationship Id="rId10" Type="http://schemas.openxmlformats.org/officeDocument/2006/relationships/image" Target="file:///C:\Documents%20and%20Settings\Richard%20Miller\My%20Documents\CPI%20Web%20Site%202005\7732\without_fl\flag9.gif" TargetMode="External"/><Relationship Id="rId19" Type="http://schemas.openxmlformats.org/officeDocument/2006/relationships/image" Target="../media/image13.jpeg"/><Relationship Id="rId31" Type="http://schemas.openxmlformats.org/officeDocument/2006/relationships/image" Target="../media/image25.png"/><Relationship Id="rId4" Type="http://schemas.openxmlformats.org/officeDocument/2006/relationships/image" Target="file:///C:\Documents%20and%20Settings\Richard%20Miller\My%20Documents\CPI%20Web%20Site%202005\7732\without_fl\flag1.gif" TargetMode="External"/><Relationship Id="rId9" Type="http://schemas.openxmlformats.org/officeDocument/2006/relationships/image" Target="file:///C:\Documents%20and%20Settings\Richard%20Miller\My%20Documents\CPI%20Web%20Site%202005\7732\without_fl\flag8.gif" TargetMode="External"/><Relationship Id="rId14" Type="http://schemas.openxmlformats.org/officeDocument/2006/relationships/image" Target="file:///C:\Documents%20and%20Settings\Richard%20Miller\My%20Documents\CPI%20Web%20Site%202005\7732\without_fl\images\spacer.gif" TargetMode="External"/><Relationship Id="rId22" Type="http://schemas.openxmlformats.org/officeDocument/2006/relationships/image" Target="../media/image16.png"/><Relationship Id="rId27" Type="http://schemas.openxmlformats.org/officeDocument/2006/relationships/image" Target="../media/image21.png"/><Relationship Id="rId30" Type="http://schemas.openxmlformats.org/officeDocument/2006/relationships/image" Target="../media/image24.png"/><Relationship Id="rId8" Type="http://schemas.openxmlformats.org/officeDocument/2006/relationships/image" Target="file:///C:\Documents%20and%20Settings\Richard%20Miller\My%20Documents\CPI%20Web%20Site%202005\7732\without_fl\flag7.gif"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file:///C:\Documents%20and%20Settings\Richard%20Miller\My%20Documents\CPI%20Web%20Site%202005\7732\without_fl\flag7.gif" TargetMode="External"/><Relationship Id="rId13" Type="http://schemas.openxmlformats.org/officeDocument/2006/relationships/image" Target="file:///C:\Documents%20and%20Settings\Richard%20Miller\My%20Documents\CPI%20Web%20Site%202005\7732\without_fl\flag12.gif" TargetMode="External"/><Relationship Id="rId18" Type="http://schemas.openxmlformats.org/officeDocument/2006/relationships/image" Target="../media/image13.jpeg"/><Relationship Id="rId26" Type="http://schemas.openxmlformats.org/officeDocument/2006/relationships/image" Target="../media/image21.png"/><Relationship Id="rId3" Type="http://schemas.openxmlformats.org/officeDocument/2006/relationships/image" Target="file:///C:\Documents%20and%20Settings\Richard%20Miller\My%20Documents\CPI%20Web%20Site%202005\7732\without_fl\images\fl_02.jpg" TargetMode="External"/><Relationship Id="rId21" Type="http://schemas.openxmlformats.org/officeDocument/2006/relationships/image" Target="../media/image16.png"/><Relationship Id="rId7" Type="http://schemas.openxmlformats.org/officeDocument/2006/relationships/image" Target="file:///C:\Documents%20and%20Settings\Richard%20Miller\My%20Documents\CPI%20Web%20Site%202005\7732\without_fl\flag5.gif" TargetMode="External"/><Relationship Id="rId12" Type="http://schemas.openxmlformats.org/officeDocument/2006/relationships/image" Target="file:///C:\Documents%20and%20Settings\Richard%20Miller\My%20Documents\CPI%20Web%20Site%202005\7732\without_fl\flag11.gif" TargetMode="External"/><Relationship Id="rId17" Type="http://schemas.openxmlformats.org/officeDocument/2006/relationships/image" Target="../media/image12.jpeg"/><Relationship Id="rId25" Type="http://schemas.openxmlformats.org/officeDocument/2006/relationships/image" Target="../media/image20.png"/><Relationship Id="rId2" Type="http://schemas.openxmlformats.org/officeDocument/2006/relationships/image" Target="file:///C:\Documents%20and%20Settings\Richard%20Miller\My%20Documents\CPI%20Web%20Site%202005\7732\without_fl\images\fl_03.jpg" TargetMode="External"/><Relationship Id="rId16" Type="http://schemas.openxmlformats.org/officeDocument/2006/relationships/image" Target="file:///C:\Documents%20and%20Settings\Richard%20Miller\My%20Documents\CPI%20Web%20Site%202005\7732\without_fl\images\menu_04.jpg" TargetMode="External"/><Relationship Id="rId20" Type="http://schemas.openxmlformats.org/officeDocument/2006/relationships/image" Target="../media/image15.png"/><Relationship Id="rId29"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file:///C:\Documents%20and%20Settings\Richard%20Miller\My%20Documents\CPI%20Web%20Site%202005\7732\without_fl\Flag4.gif" TargetMode="External"/><Relationship Id="rId11" Type="http://schemas.openxmlformats.org/officeDocument/2006/relationships/image" Target="file:///C:\Documents%20and%20Settings\Richard%20Miller\My%20Documents\CPI%20Web%20Site%202005\7732\without_fl\flag10.gif" TargetMode="External"/><Relationship Id="rId24" Type="http://schemas.openxmlformats.org/officeDocument/2006/relationships/image" Target="../media/image19.png"/><Relationship Id="rId32" Type="http://schemas.openxmlformats.org/officeDocument/2006/relationships/image" Target="../media/image45.JPG"/><Relationship Id="rId5" Type="http://schemas.openxmlformats.org/officeDocument/2006/relationships/image" Target="file:///C:\Documents%20and%20Settings\Richard%20Miller\My%20Documents\CPI%20Web%20Site%202005\7732\without_fl\flag3.gif" TargetMode="External"/><Relationship Id="rId15" Type="http://schemas.openxmlformats.org/officeDocument/2006/relationships/hyperlink" Target="index-5.html" TargetMode="External"/><Relationship Id="rId23" Type="http://schemas.openxmlformats.org/officeDocument/2006/relationships/image" Target="../media/image18.png"/><Relationship Id="rId28" Type="http://schemas.openxmlformats.org/officeDocument/2006/relationships/image" Target="../media/image23.png"/><Relationship Id="rId10" Type="http://schemas.openxmlformats.org/officeDocument/2006/relationships/image" Target="file:///C:\Documents%20and%20Settings\Richard%20Miller\My%20Documents\CPI%20Web%20Site%202005\7732\without_fl\flag9.gif" TargetMode="External"/><Relationship Id="rId19" Type="http://schemas.openxmlformats.org/officeDocument/2006/relationships/image" Target="../media/image14.jpeg"/><Relationship Id="rId31" Type="http://schemas.openxmlformats.org/officeDocument/2006/relationships/image" Target="../media/image29.jpeg"/><Relationship Id="rId4" Type="http://schemas.openxmlformats.org/officeDocument/2006/relationships/image" Target="file:///C:\Documents%20and%20Settings\Richard%20Miller\My%20Documents\CPI%20Web%20Site%202005\7732\without_fl\flag1.gif" TargetMode="External"/><Relationship Id="rId9" Type="http://schemas.openxmlformats.org/officeDocument/2006/relationships/image" Target="file:///C:\Documents%20and%20Settings\Richard%20Miller\My%20Documents\CPI%20Web%20Site%202005\7732\without_fl\flag8.gif" TargetMode="External"/><Relationship Id="rId14" Type="http://schemas.openxmlformats.org/officeDocument/2006/relationships/image" Target="file:///C:\Documents%20and%20Settings\Richard%20Miller\My%20Documents\CPI%20Web%20Site%202005\7732\without_fl\images\spacer.gif" TargetMode="External"/><Relationship Id="rId22" Type="http://schemas.openxmlformats.org/officeDocument/2006/relationships/image" Target="../media/image17.png"/><Relationship Id="rId27" Type="http://schemas.openxmlformats.org/officeDocument/2006/relationships/image" Target="../media/image22.png"/><Relationship Id="rId30"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file:///C:\Documents%20and%20Settings\Richard%20Miller\My%20Documents\CPI%20Web%20Site%202005\7732\without_fl\images\menu_03.jpg" TargetMode="External"/><Relationship Id="rId13" Type="http://schemas.openxmlformats.org/officeDocument/2006/relationships/image" Target="../media/image13.jpeg"/><Relationship Id="rId18" Type="http://schemas.openxmlformats.org/officeDocument/2006/relationships/image" Target="../media/image18.png"/><Relationship Id="rId26" Type="http://schemas.openxmlformats.org/officeDocument/2006/relationships/image" Target="../media/image26.jpeg"/><Relationship Id="rId3" Type="http://schemas.openxmlformats.org/officeDocument/2006/relationships/hyperlink" Target="index-2.html" TargetMode="External"/><Relationship Id="rId21" Type="http://schemas.openxmlformats.org/officeDocument/2006/relationships/image" Target="../media/image21.png"/><Relationship Id="rId7" Type="http://schemas.openxmlformats.org/officeDocument/2006/relationships/hyperlink" Target="index-4.html" TargetMode="External"/><Relationship Id="rId12" Type="http://schemas.openxmlformats.org/officeDocument/2006/relationships/image" Target="../media/image12.jpe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file:///C:\Documents%20and%20Settings\Richard%20Miller\My%20Documents\CPI%20Web%20Site%202005\7732\without_fl\images\menu_02.jpg" TargetMode="External"/><Relationship Id="rId11" Type="http://schemas.openxmlformats.org/officeDocument/2006/relationships/image" Target="file:///C:\Documents%20and%20Settings\Richard%20Miller\My%20Documents\CPI%20Web%20Site%202005\7732\without_fl\images\spacer.gif" TargetMode="External"/><Relationship Id="rId24" Type="http://schemas.openxmlformats.org/officeDocument/2006/relationships/image" Target="../media/image24.png"/><Relationship Id="rId5" Type="http://schemas.openxmlformats.org/officeDocument/2006/relationships/hyperlink" Target="index-3.html" TargetMode="External"/><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jpeg"/><Relationship Id="rId10" Type="http://schemas.openxmlformats.org/officeDocument/2006/relationships/image" Target="file:///C:\Documents%20and%20Settings\Richard%20Miller\My%20Documents\CPI%20Web%20Site%202005\7732\without_fl\images\menu_04.jpg" TargetMode="External"/><Relationship Id="rId19" Type="http://schemas.openxmlformats.org/officeDocument/2006/relationships/image" Target="../media/image19.png"/><Relationship Id="rId4" Type="http://schemas.openxmlformats.org/officeDocument/2006/relationships/image" Target="file:///C:\Documents%20and%20Settings\Richard%20Miller\My%20Documents\CPI%20Web%20Site%202005\7732\without_fl\images\menu_01.jpg" TargetMode="External"/><Relationship Id="rId9" Type="http://schemas.openxmlformats.org/officeDocument/2006/relationships/hyperlink" Target="index-5.html" TargetMode="External"/><Relationship Id="rId14" Type="http://schemas.openxmlformats.org/officeDocument/2006/relationships/image" Target="../media/image14.jpeg"/><Relationship Id="rId22" Type="http://schemas.openxmlformats.org/officeDocument/2006/relationships/image" Target="../media/image22.png"/><Relationship Id="rId27" Type="http://schemas.openxmlformats.org/officeDocument/2006/relationships/image" Target="../media/image27.jpeg"/><Relationship Id="rId30" Type="http://schemas.openxmlformats.org/officeDocument/2006/relationships/image" Target="../media/image30.jpeg"/></Relationships>
</file>

<file path=ppt/slides/_rels/slide20.xml.rels><?xml version="1.0" encoding="UTF-8" standalone="yes"?>
<Relationships xmlns="http://schemas.openxmlformats.org/package/2006/relationships"><Relationship Id="rId8" Type="http://schemas.openxmlformats.org/officeDocument/2006/relationships/image" Target="file:///C:\Documents%20and%20Settings\Richard%20Miller\My%20Documents\CPI%20Web%20Site%202005\7732\without_fl\flag7.gif" TargetMode="External"/><Relationship Id="rId13" Type="http://schemas.openxmlformats.org/officeDocument/2006/relationships/image" Target="file:///C:\Documents%20and%20Settings\Richard%20Miller\My%20Documents\CPI%20Web%20Site%202005\7732\without_fl\flag12.gif" TargetMode="External"/><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image" Target="file:///C:\Documents%20and%20Settings\Richard%20Miller\My%20Documents\CPI%20Web%20Site%202005\7732\without_fl\images\fl_02.jpg" TargetMode="External"/><Relationship Id="rId21" Type="http://schemas.openxmlformats.org/officeDocument/2006/relationships/image" Target="../media/image18.png"/><Relationship Id="rId7" Type="http://schemas.openxmlformats.org/officeDocument/2006/relationships/image" Target="file:///C:\Documents%20and%20Settings\Richard%20Miller\My%20Documents\CPI%20Web%20Site%202005\7732\without_fl\flag5.gif" TargetMode="External"/><Relationship Id="rId12" Type="http://schemas.openxmlformats.org/officeDocument/2006/relationships/image" Target="file:///C:\Documents%20and%20Settings\Richard%20Miller\My%20Documents\CPI%20Web%20Site%202005\7732\without_fl\flag11.gif" TargetMode="External"/><Relationship Id="rId17" Type="http://schemas.openxmlformats.org/officeDocument/2006/relationships/image" Target="../media/image14.jpeg"/><Relationship Id="rId25" Type="http://schemas.openxmlformats.org/officeDocument/2006/relationships/image" Target="../media/image22.png"/><Relationship Id="rId2" Type="http://schemas.openxmlformats.org/officeDocument/2006/relationships/image" Target="file:///C:\Documents%20and%20Settings\Richard%20Miller\My%20Documents\CPI%20Web%20Site%202005\7732\without_fl\images\fl_03.jpg" TargetMode="External"/><Relationship Id="rId16" Type="http://schemas.openxmlformats.org/officeDocument/2006/relationships/image" Target="../media/image13.jpeg"/><Relationship Id="rId20" Type="http://schemas.openxmlformats.org/officeDocument/2006/relationships/image" Target="../media/image17.png"/><Relationship Id="rId29"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file:///C:\Documents%20and%20Settings\Richard%20Miller\My%20Documents\CPI%20Web%20Site%202005\7732\without_fl\Flag4.gif" TargetMode="External"/><Relationship Id="rId11" Type="http://schemas.openxmlformats.org/officeDocument/2006/relationships/image" Target="file:///C:\Documents%20and%20Settings\Richard%20Miller\My%20Documents\CPI%20Web%20Site%202005\7732\without_fl\flag10.gif" TargetMode="External"/><Relationship Id="rId24" Type="http://schemas.openxmlformats.org/officeDocument/2006/relationships/image" Target="../media/image21.png"/><Relationship Id="rId5" Type="http://schemas.openxmlformats.org/officeDocument/2006/relationships/image" Target="file:///C:\Documents%20and%20Settings\Richard%20Miller\My%20Documents\CPI%20Web%20Site%202005\7732\without_fl\flag3.gif" TargetMode="External"/><Relationship Id="rId15" Type="http://schemas.openxmlformats.org/officeDocument/2006/relationships/image" Target="../media/image12.jpeg"/><Relationship Id="rId23" Type="http://schemas.openxmlformats.org/officeDocument/2006/relationships/image" Target="../media/image20.png"/><Relationship Id="rId28" Type="http://schemas.openxmlformats.org/officeDocument/2006/relationships/image" Target="../media/image25.png"/><Relationship Id="rId10" Type="http://schemas.openxmlformats.org/officeDocument/2006/relationships/image" Target="file:///C:\Documents%20and%20Settings\Richard%20Miller\My%20Documents\CPI%20Web%20Site%202005\7732\without_fl\flag9.gif" TargetMode="External"/><Relationship Id="rId19" Type="http://schemas.openxmlformats.org/officeDocument/2006/relationships/image" Target="../media/image16.png"/><Relationship Id="rId4" Type="http://schemas.openxmlformats.org/officeDocument/2006/relationships/image" Target="file:///C:\Documents%20and%20Settings\Richard%20Miller\My%20Documents\CPI%20Web%20Site%202005\7732\without_fl\flag1.gif" TargetMode="External"/><Relationship Id="rId9" Type="http://schemas.openxmlformats.org/officeDocument/2006/relationships/image" Target="file:///C:\Documents%20and%20Settings\Richard%20Miller\My%20Documents\CPI%20Web%20Site%202005\7732\without_fl\flag8.gif" TargetMode="External"/><Relationship Id="rId14" Type="http://schemas.openxmlformats.org/officeDocument/2006/relationships/image" Target="file:///C:\Documents%20and%20Settings\Richard%20Miller\My%20Documents\CPI%20Web%20Site%202005\7732\without_fl\images\spacer.gif" TargetMode="External"/><Relationship Id="rId22" Type="http://schemas.openxmlformats.org/officeDocument/2006/relationships/image" Target="../media/image19.png"/><Relationship Id="rId27" Type="http://schemas.openxmlformats.org/officeDocument/2006/relationships/image" Target="../media/image24.png"/><Relationship Id="rId30" Type="http://schemas.microsoft.com/office/2007/relationships/hdphoto" Target="../media/hdphoto1.wdp"/></Relationships>
</file>

<file path=ppt/slides/_rels/slide21.xml.rels><?xml version="1.0" encoding="UTF-8" standalone="yes"?>
<Relationships xmlns="http://schemas.openxmlformats.org/package/2006/relationships"><Relationship Id="rId13" Type="http://schemas.openxmlformats.org/officeDocument/2006/relationships/image" Target="file:///C:\Documents%20and%20Settings\Richard%20Miller\My%20Documents\CPI%20Web%20Site%202005\7732\without_fl\flag12.gif" TargetMode="External"/><Relationship Id="rId18" Type="http://schemas.openxmlformats.org/officeDocument/2006/relationships/hyperlink" Target="index-3.html" TargetMode="External"/><Relationship Id="rId26" Type="http://schemas.openxmlformats.org/officeDocument/2006/relationships/image" Target="../media/image14.jpeg"/><Relationship Id="rId39" Type="http://schemas.openxmlformats.org/officeDocument/2006/relationships/image" Target="../media/image27.jpeg"/><Relationship Id="rId21" Type="http://schemas.openxmlformats.org/officeDocument/2006/relationships/image" Target="file:///C:\Documents%20and%20Settings\Richard%20Miller\My%20Documents\CPI%20Web%20Site%202005\7732\without_fl\images\menu_03.jpg" TargetMode="External"/><Relationship Id="rId34" Type="http://schemas.openxmlformats.org/officeDocument/2006/relationships/image" Target="../media/image22.png"/><Relationship Id="rId7" Type="http://schemas.openxmlformats.org/officeDocument/2006/relationships/image" Target="file:///C:\Documents%20and%20Settings\Richard%20Miller\My%20Documents\CPI%20Web%20Site%202005\7732\without_fl\flag5.gif" TargetMode="External"/><Relationship Id="rId2" Type="http://schemas.openxmlformats.org/officeDocument/2006/relationships/image" Target="file:///C:\Documents%20and%20Settings\Richard%20Miller\My%20Documents\CPI%20Web%20Site%202005\7732\without_fl\images\fl_03.jpg" TargetMode="External"/><Relationship Id="rId16" Type="http://schemas.openxmlformats.org/officeDocument/2006/relationships/hyperlink" Target="index-2.html" TargetMode="External"/><Relationship Id="rId20" Type="http://schemas.openxmlformats.org/officeDocument/2006/relationships/hyperlink" Target="index-4.html" TargetMode="External"/><Relationship Id="rId29" Type="http://schemas.openxmlformats.org/officeDocument/2006/relationships/image" Target="../media/image17.png"/><Relationship Id="rId41"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file:///C:\Documents%20and%20Settings\Richard%20Miller\My%20Documents\CPI%20Web%20Site%202005\7732\without_fl\Flag4.gif" TargetMode="External"/><Relationship Id="rId11" Type="http://schemas.openxmlformats.org/officeDocument/2006/relationships/image" Target="file:///C:\Documents%20and%20Settings\Richard%20Miller\My%20Documents\CPI%20Web%20Site%202005\7732\without_fl\flag10.gif" TargetMode="External"/><Relationship Id="rId24" Type="http://schemas.openxmlformats.org/officeDocument/2006/relationships/image" Target="../media/image12.jpeg"/><Relationship Id="rId32" Type="http://schemas.openxmlformats.org/officeDocument/2006/relationships/image" Target="../media/image20.png"/><Relationship Id="rId37" Type="http://schemas.openxmlformats.org/officeDocument/2006/relationships/image" Target="../media/image25.png"/><Relationship Id="rId40" Type="http://schemas.openxmlformats.org/officeDocument/2006/relationships/image" Target="../media/image28.jpeg"/><Relationship Id="rId5" Type="http://schemas.openxmlformats.org/officeDocument/2006/relationships/image" Target="file:///C:\Documents%20and%20Settings\Richard%20Miller\My%20Documents\CPI%20Web%20Site%202005\7732\without_fl\flag3.gif" TargetMode="External"/><Relationship Id="rId15" Type="http://schemas.openxmlformats.org/officeDocument/2006/relationships/hyperlink" Target="mailto:CPR@CPResearchGroup.com" TargetMode="External"/><Relationship Id="rId23" Type="http://schemas.openxmlformats.org/officeDocument/2006/relationships/image" Target="file:///C:\Documents%20and%20Settings\Richard%20Miller\My%20Documents\CPI%20Web%20Site%202005\7732\without_fl\images\menu_04.jpg" TargetMode="External"/><Relationship Id="rId28" Type="http://schemas.openxmlformats.org/officeDocument/2006/relationships/image" Target="../media/image16.png"/><Relationship Id="rId36" Type="http://schemas.openxmlformats.org/officeDocument/2006/relationships/image" Target="../media/image24.png"/><Relationship Id="rId10" Type="http://schemas.openxmlformats.org/officeDocument/2006/relationships/image" Target="file:///C:\Documents%20and%20Settings\Richard%20Miller\My%20Documents\CPI%20Web%20Site%202005\7732\without_fl\flag9.gif" TargetMode="External"/><Relationship Id="rId19" Type="http://schemas.openxmlformats.org/officeDocument/2006/relationships/image" Target="file:///C:\Documents%20and%20Settings\Richard%20Miller\My%20Documents\CPI%20Web%20Site%202005\7732\without_fl\images\menu_02.jpg" TargetMode="External"/><Relationship Id="rId31" Type="http://schemas.openxmlformats.org/officeDocument/2006/relationships/image" Target="../media/image19.png"/><Relationship Id="rId4" Type="http://schemas.openxmlformats.org/officeDocument/2006/relationships/image" Target="file:///C:\Documents%20and%20Settings\Richard%20Miller\My%20Documents\CPI%20Web%20Site%202005\7732\without_fl\flag1.gif" TargetMode="External"/><Relationship Id="rId9" Type="http://schemas.openxmlformats.org/officeDocument/2006/relationships/image" Target="file:///C:\Documents%20and%20Settings\Richard%20Miller\My%20Documents\CPI%20Web%20Site%202005\7732\without_fl\flag8.gif" TargetMode="External"/><Relationship Id="rId14" Type="http://schemas.openxmlformats.org/officeDocument/2006/relationships/image" Target="file:///C:\Documents%20and%20Settings\Richard%20Miller\My%20Documents\CPI%20Web%20Site%202005\7732\without_fl\images\spacer.gif" TargetMode="External"/><Relationship Id="rId22" Type="http://schemas.openxmlformats.org/officeDocument/2006/relationships/hyperlink" Target="index-5.html" TargetMode="External"/><Relationship Id="rId27" Type="http://schemas.openxmlformats.org/officeDocument/2006/relationships/image" Target="../media/image15.png"/><Relationship Id="rId30" Type="http://schemas.openxmlformats.org/officeDocument/2006/relationships/image" Target="../media/image18.png"/><Relationship Id="rId35" Type="http://schemas.openxmlformats.org/officeDocument/2006/relationships/image" Target="../media/image23.png"/><Relationship Id="rId8" Type="http://schemas.openxmlformats.org/officeDocument/2006/relationships/image" Target="file:///C:\Documents%20and%20Settings\Richard%20Miller\My%20Documents\CPI%20Web%20Site%202005\7732\without_fl\flag7.gif" TargetMode="External"/><Relationship Id="rId3" Type="http://schemas.openxmlformats.org/officeDocument/2006/relationships/image" Target="file:///C:\Documents%20and%20Settings\Richard%20Miller\My%20Documents\CPI%20Web%20Site%202005\7732\without_fl\images\fl_02.jpg" TargetMode="External"/><Relationship Id="rId12" Type="http://schemas.openxmlformats.org/officeDocument/2006/relationships/image" Target="file:///C:\Documents%20and%20Settings\Richard%20Miller\My%20Documents\CPI%20Web%20Site%202005\7732\without_fl\flag11.gif" TargetMode="External"/><Relationship Id="rId17" Type="http://schemas.openxmlformats.org/officeDocument/2006/relationships/image" Target="file:///C:\Documents%20and%20Settings\Richard%20Miller\My%20Documents\CPI%20Web%20Site%202005\7732\without_fl\images\menu_01.jpg" TargetMode="External"/><Relationship Id="rId25" Type="http://schemas.openxmlformats.org/officeDocument/2006/relationships/image" Target="../media/image13.jpeg"/><Relationship Id="rId33" Type="http://schemas.openxmlformats.org/officeDocument/2006/relationships/image" Target="../media/image21.png"/><Relationship Id="rId38" Type="http://schemas.openxmlformats.org/officeDocument/2006/relationships/image" Target="../media/image26.jpeg"/></Relationships>
</file>

<file path=ppt/slides/_rels/slide2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file:///C:\Documents%20and%20Settings\Richard%20Miller\My%20Documents\CPI%20Web%20Site%202005\7732\without_fl\images\menu_03.jpg" TargetMode="External"/><Relationship Id="rId13" Type="http://schemas.openxmlformats.org/officeDocument/2006/relationships/image" Target="../media/image13.jpeg"/><Relationship Id="rId18" Type="http://schemas.openxmlformats.org/officeDocument/2006/relationships/image" Target="../media/image18.png"/><Relationship Id="rId26" Type="http://schemas.openxmlformats.org/officeDocument/2006/relationships/image" Target="../media/image26.jpeg"/><Relationship Id="rId3" Type="http://schemas.openxmlformats.org/officeDocument/2006/relationships/hyperlink" Target="index-2.html" TargetMode="External"/><Relationship Id="rId21" Type="http://schemas.openxmlformats.org/officeDocument/2006/relationships/image" Target="../media/image21.png"/><Relationship Id="rId7" Type="http://schemas.openxmlformats.org/officeDocument/2006/relationships/hyperlink" Target="index-4.html" TargetMode="External"/><Relationship Id="rId12" Type="http://schemas.openxmlformats.org/officeDocument/2006/relationships/image" Target="../media/image12.jpe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file:///C:\Documents%20and%20Settings\Richard%20Miller\My%20Documents\CPI%20Web%20Site%202005\7732\without_fl\images\menu_02.jpg" TargetMode="External"/><Relationship Id="rId11" Type="http://schemas.openxmlformats.org/officeDocument/2006/relationships/image" Target="file:///C:\Documents%20and%20Settings\Richard%20Miller\My%20Documents\CPI%20Web%20Site%202005\7732\without_fl\images\spacer.gif" TargetMode="External"/><Relationship Id="rId24" Type="http://schemas.openxmlformats.org/officeDocument/2006/relationships/image" Target="../media/image24.png"/><Relationship Id="rId5" Type="http://schemas.openxmlformats.org/officeDocument/2006/relationships/hyperlink" Target="index-3.html" TargetMode="External"/><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jpeg"/><Relationship Id="rId10" Type="http://schemas.openxmlformats.org/officeDocument/2006/relationships/image" Target="file:///C:\Documents%20and%20Settings\Richard%20Miller\My%20Documents\CPI%20Web%20Site%202005\7732\without_fl\images\menu_04.jpg" TargetMode="External"/><Relationship Id="rId19" Type="http://schemas.openxmlformats.org/officeDocument/2006/relationships/image" Target="../media/image19.png"/><Relationship Id="rId4" Type="http://schemas.openxmlformats.org/officeDocument/2006/relationships/image" Target="file:///C:\Documents%20and%20Settings\Richard%20Miller\My%20Documents\CPI%20Web%20Site%202005\7732\without_fl\images\menu_01.jpg" TargetMode="External"/><Relationship Id="rId9" Type="http://schemas.openxmlformats.org/officeDocument/2006/relationships/hyperlink" Target="index-5.html" TargetMode="External"/><Relationship Id="rId14" Type="http://schemas.openxmlformats.org/officeDocument/2006/relationships/image" Target="../media/image14.jpeg"/><Relationship Id="rId22" Type="http://schemas.openxmlformats.org/officeDocument/2006/relationships/image" Target="../media/image22.png"/><Relationship Id="rId27" Type="http://schemas.openxmlformats.org/officeDocument/2006/relationships/image" Target="../media/image27.jpeg"/><Relationship Id="rId30" Type="http://schemas.openxmlformats.org/officeDocument/2006/relationships/image" Target="../media/image31.jpeg"/></Relationships>
</file>

<file path=ppt/slides/_rels/slide4.xml.rels><?xml version="1.0" encoding="UTF-8" standalone="yes"?>
<Relationships xmlns="http://schemas.openxmlformats.org/package/2006/relationships"><Relationship Id="rId8" Type="http://schemas.openxmlformats.org/officeDocument/2006/relationships/hyperlink" Target="index-4.html" TargetMode="External"/><Relationship Id="rId13" Type="http://schemas.openxmlformats.org/officeDocument/2006/relationships/image" Target="../media/image12.jpe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32.jpeg"/><Relationship Id="rId21" Type="http://schemas.openxmlformats.org/officeDocument/2006/relationships/image" Target="../media/image20.png"/><Relationship Id="rId7" Type="http://schemas.openxmlformats.org/officeDocument/2006/relationships/image" Target="file:///C:\Documents%20and%20Settings\Richard%20Miller\My%20Documents\CPI%20Web%20Site%202005\7732\without_fl\images\menu_02.jpg" TargetMode="External"/><Relationship Id="rId12" Type="http://schemas.openxmlformats.org/officeDocument/2006/relationships/image" Target="file:///C:\Documents%20and%20Settings\Richard%20Miller\My%20Documents\CPI%20Web%20Site%202005\7732\without_fl\images\spacer.gif" TargetMode="External"/><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3.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hyperlink" Target="index-3.html" TargetMode="External"/><Relationship Id="rId11" Type="http://schemas.openxmlformats.org/officeDocument/2006/relationships/image" Target="file:///C:\Documents%20and%20Settings\Richard%20Miller\My%20Documents\CPI%20Web%20Site%202005\7732\without_fl\images\menu_04.jpg" TargetMode="External"/><Relationship Id="rId24" Type="http://schemas.openxmlformats.org/officeDocument/2006/relationships/image" Target="../media/image23.png"/><Relationship Id="rId5" Type="http://schemas.openxmlformats.org/officeDocument/2006/relationships/image" Target="file:///C:\Documents%20and%20Settings\Richard%20Miller\My%20Documents\CPI%20Web%20Site%202005\7732\without_fl\images\menu_01.jpg" TargetMode="External"/><Relationship Id="rId15" Type="http://schemas.openxmlformats.org/officeDocument/2006/relationships/image" Target="../media/image14.jpeg"/><Relationship Id="rId23" Type="http://schemas.openxmlformats.org/officeDocument/2006/relationships/image" Target="../media/image22.png"/><Relationship Id="rId28" Type="http://schemas.openxmlformats.org/officeDocument/2006/relationships/image" Target="../media/image27.jpeg"/><Relationship Id="rId10" Type="http://schemas.openxmlformats.org/officeDocument/2006/relationships/hyperlink" Target="index-5.html" TargetMode="External"/><Relationship Id="rId19" Type="http://schemas.openxmlformats.org/officeDocument/2006/relationships/image" Target="../media/image18.png"/><Relationship Id="rId4" Type="http://schemas.openxmlformats.org/officeDocument/2006/relationships/hyperlink" Target="index-2.html" TargetMode="External"/><Relationship Id="rId9" Type="http://schemas.openxmlformats.org/officeDocument/2006/relationships/image" Target="file:///C:\Documents%20and%20Settings\Richard%20Miller\My%20Documents\CPI%20Web%20Site%202005\7732\without_fl\images\menu_03.jpg" TargetMode="External"/><Relationship Id="rId14" Type="http://schemas.openxmlformats.org/officeDocument/2006/relationships/image" Target="../media/image13.jpeg"/><Relationship Id="rId22" Type="http://schemas.openxmlformats.org/officeDocument/2006/relationships/image" Target="../media/image21.png"/><Relationship Id="rId27" Type="http://schemas.openxmlformats.org/officeDocument/2006/relationships/image" Target="../media/image26.jpeg"/><Relationship Id="rId30" Type="http://schemas.openxmlformats.org/officeDocument/2006/relationships/image" Target="../media/image29.jpeg"/></Relationships>
</file>

<file path=ppt/slides/_rels/slide5.xml.rels><?xml version="1.0" encoding="UTF-8" standalone="yes"?>
<Relationships xmlns="http://schemas.openxmlformats.org/package/2006/relationships"><Relationship Id="rId8" Type="http://schemas.openxmlformats.org/officeDocument/2006/relationships/image" Target="file:///C:\Documents%20and%20Settings\Richard%20Miller\My%20Documents\CPI%20Web%20Site%202005\7732\without_fl\flag7.gif" TargetMode="External"/><Relationship Id="rId13" Type="http://schemas.openxmlformats.org/officeDocument/2006/relationships/image" Target="file:///C:\Documents%20and%20Settings\Richard%20Miller\My%20Documents\CPI%20Web%20Site%202005\7732\without_fl\flag12.gif" TargetMode="External"/><Relationship Id="rId18" Type="http://schemas.openxmlformats.org/officeDocument/2006/relationships/image" Target="../media/image13.jpeg"/><Relationship Id="rId26" Type="http://schemas.openxmlformats.org/officeDocument/2006/relationships/image" Target="../media/image21.png"/><Relationship Id="rId3" Type="http://schemas.openxmlformats.org/officeDocument/2006/relationships/image" Target="file:///C:\Documents%20and%20Settings\Richard%20Miller\My%20Documents\CPI%20Web%20Site%202005\7732\without_fl\images\fl_02.jpg" TargetMode="External"/><Relationship Id="rId21" Type="http://schemas.openxmlformats.org/officeDocument/2006/relationships/image" Target="../media/image16.png"/><Relationship Id="rId7" Type="http://schemas.openxmlformats.org/officeDocument/2006/relationships/image" Target="file:///C:\Documents%20and%20Settings\Richard%20Miller\My%20Documents\CPI%20Web%20Site%202005\7732\without_fl\flag5.gif" TargetMode="External"/><Relationship Id="rId12" Type="http://schemas.openxmlformats.org/officeDocument/2006/relationships/image" Target="file:///C:\Documents%20and%20Settings\Richard%20Miller\My%20Documents\CPI%20Web%20Site%202005\7732\without_fl\flag11.gif" TargetMode="External"/><Relationship Id="rId17" Type="http://schemas.openxmlformats.org/officeDocument/2006/relationships/image" Target="../media/image12.jpeg"/><Relationship Id="rId25" Type="http://schemas.openxmlformats.org/officeDocument/2006/relationships/image" Target="../media/image20.png"/><Relationship Id="rId2" Type="http://schemas.openxmlformats.org/officeDocument/2006/relationships/image" Target="file:///C:\Documents%20and%20Settings\Richard%20Miller\My%20Documents\CPI%20Web%20Site%202005\7732\without_fl\images\fl_03.jpg" TargetMode="External"/><Relationship Id="rId16" Type="http://schemas.openxmlformats.org/officeDocument/2006/relationships/image" Target="file:///C:\Documents%20and%20Settings\Richard%20Miller\My%20Documents\CPI%20Web%20Site%202005\7732\without_fl\images\menu_04.jpg" TargetMode="External"/><Relationship Id="rId20" Type="http://schemas.openxmlformats.org/officeDocument/2006/relationships/image" Target="../media/image15.png"/><Relationship Id="rId29"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file:///C:\Documents%20and%20Settings\Richard%20Miller\My%20Documents\CPI%20Web%20Site%202005\7732\without_fl\Flag4.gif" TargetMode="External"/><Relationship Id="rId11" Type="http://schemas.openxmlformats.org/officeDocument/2006/relationships/image" Target="file:///C:\Documents%20and%20Settings\Richard%20Miller\My%20Documents\CPI%20Web%20Site%202005\7732\without_fl\flag10.gif" TargetMode="External"/><Relationship Id="rId24" Type="http://schemas.openxmlformats.org/officeDocument/2006/relationships/image" Target="../media/image19.png"/><Relationship Id="rId5" Type="http://schemas.openxmlformats.org/officeDocument/2006/relationships/image" Target="file:///C:\Documents%20and%20Settings\Richard%20Miller\My%20Documents\CPI%20Web%20Site%202005\7732\without_fl\flag3.gif" TargetMode="External"/><Relationship Id="rId15" Type="http://schemas.openxmlformats.org/officeDocument/2006/relationships/hyperlink" Target="index-5.html" TargetMode="External"/><Relationship Id="rId23" Type="http://schemas.openxmlformats.org/officeDocument/2006/relationships/image" Target="../media/image18.png"/><Relationship Id="rId28" Type="http://schemas.openxmlformats.org/officeDocument/2006/relationships/image" Target="../media/image23.png"/><Relationship Id="rId10" Type="http://schemas.openxmlformats.org/officeDocument/2006/relationships/image" Target="file:///C:\Documents%20and%20Settings\Richard%20Miller\My%20Documents\CPI%20Web%20Site%202005\7732\without_fl\flag9.gif" TargetMode="External"/><Relationship Id="rId19" Type="http://schemas.openxmlformats.org/officeDocument/2006/relationships/image" Target="../media/image14.jpeg"/><Relationship Id="rId31" Type="http://schemas.openxmlformats.org/officeDocument/2006/relationships/image" Target="../media/image29.jpeg"/><Relationship Id="rId4" Type="http://schemas.openxmlformats.org/officeDocument/2006/relationships/image" Target="file:///C:\Documents%20and%20Settings\Richard%20Miller\My%20Documents\CPI%20Web%20Site%202005\7732\without_fl\flag1.gif" TargetMode="External"/><Relationship Id="rId9" Type="http://schemas.openxmlformats.org/officeDocument/2006/relationships/image" Target="file:///C:\Documents%20and%20Settings\Richard%20Miller\My%20Documents\CPI%20Web%20Site%202005\7732\without_fl\flag8.gif" TargetMode="External"/><Relationship Id="rId14" Type="http://schemas.openxmlformats.org/officeDocument/2006/relationships/image" Target="file:///C:\Documents%20and%20Settings\Richard%20Miller\My%20Documents\CPI%20Web%20Site%202005\7732\without_fl\images\spacer.gif" TargetMode="External"/><Relationship Id="rId22" Type="http://schemas.openxmlformats.org/officeDocument/2006/relationships/image" Target="../media/image17.png"/><Relationship Id="rId27" Type="http://schemas.openxmlformats.org/officeDocument/2006/relationships/image" Target="../media/image22.png"/><Relationship Id="rId30"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file:///C:\Documents%20and%20Settings\Richard%20Miller\My%20Documents\CPI%20Web%20Site%202005\7732\without_fl\flag7.gif" TargetMode="External"/><Relationship Id="rId13" Type="http://schemas.openxmlformats.org/officeDocument/2006/relationships/image" Target="file:///C:\Documents%20and%20Settings\Richard%20Miller\My%20Documents\CPI%20Web%20Site%202005\7732\without_fl\flag12.gif" TargetMode="External"/><Relationship Id="rId18" Type="http://schemas.openxmlformats.org/officeDocument/2006/relationships/image" Target="../media/image13.jpeg"/><Relationship Id="rId26" Type="http://schemas.openxmlformats.org/officeDocument/2006/relationships/image" Target="../media/image21.png"/><Relationship Id="rId3" Type="http://schemas.openxmlformats.org/officeDocument/2006/relationships/image" Target="file:///C:\Documents%20and%20Settings\Richard%20Miller\My%20Documents\CPI%20Web%20Site%202005\7732\without_fl\images\fl_02.jpg" TargetMode="External"/><Relationship Id="rId21" Type="http://schemas.openxmlformats.org/officeDocument/2006/relationships/image" Target="../media/image16.png"/><Relationship Id="rId7" Type="http://schemas.openxmlformats.org/officeDocument/2006/relationships/image" Target="file:///C:\Documents%20and%20Settings\Richard%20Miller\My%20Documents\CPI%20Web%20Site%202005\7732\without_fl\flag5.gif" TargetMode="External"/><Relationship Id="rId12" Type="http://schemas.openxmlformats.org/officeDocument/2006/relationships/image" Target="file:///C:\Documents%20and%20Settings\Richard%20Miller\My%20Documents\CPI%20Web%20Site%202005\7732\without_fl\flag11.gif" TargetMode="External"/><Relationship Id="rId17" Type="http://schemas.openxmlformats.org/officeDocument/2006/relationships/image" Target="../media/image12.jpeg"/><Relationship Id="rId25" Type="http://schemas.openxmlformats.org/officeDocument/2006/relationships/image" Target="../media/image20.png"/><Relationship Id="rId2" Type="http://schemas.openxmlformats.org/officeDocument/2006/relationships/image" Target="file:///C:\Documents%20and%20Settings\Richard%20Miller\My%20Documents\CPI%20Web%20Site%202005\7732\without_fl\images\fl_03.jpg" TargetMode="External"/><Relationship Id="rId16" Type="http://schemas.openxmlformats.org/officeDocument/2006/relationships/image" Target="file:///C:\Documents%20and%20Settings\Richard%20Miller\My%20Documents\CPI%20Web%20Site%202005\7732\without_fl\images\menu_04.jpg" TargetMode="External"/><Relationship Id="rId20" Type="http://schemas.openxmlformats.org/officeDocument/2006/relationships/image" Target="../media/image15.png"/><Relationship Id="rId29"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file:///C:\Documents%20and%20Settings\Richard%20Miller\My%20Documents\CPI%20Web%20Site%202005\7732\without_fl\Flag4.gif" TargetMode="External"/><Relationship Id="rId11" Type="http://schemas.openxmlformats.org/officeDocument/2006/relationships/image" Target="file:///C:\Documents%20and%20Settings\Richard%20Miller\My%20Documents\CPI%20Web%20Site%202005\7732\without_fl\flag10.gif" TargetMode="External"/><Relationship Id="rId24" Type="http://schemas.openxmlformats.org/officeDocument/2006/relationships/image" Target="../media/image19.png"/><Relationship Id="rId5" Type="http://schemas.openxmlformats.org/officeDocument/2006/relationships/image" Target="file:///C:\Documents%20and%20Settings\Richard%20Miller\My%20Documents\CPI%20Web%20Site%202005\7732\without_fl\flag3.gif" TargetMode="External"/><Relationship Id="rId15" Type="http://schemas.openxmlformats.org/officeDocument/2006/relationships/hyperlink" Target="index-5.html" TargetMode="External"/><Relationship Id="rId23" Type="http://schemas.openxmlformats.org/officeDocument/2006/relationships/image" Target="../media/image18.png"/><Relationship Id="rId28" Type="http://schemas.openxmlformats.org/officeDocument/2006/relationships/image" Target="../media/image23.png"/><Relationship Id="rId10" Type="http://schemas.openxmlformats.org/officeDocument/2006/relationships/image" Target="file:///C:\Documents%20and%20Settings\Richard%20Miller\My%20Documents\CPI%20Web%20Site%202005\7732\without_fl\flag9.gif" TargetMode="External"/><Relationship Id="rId19" Type="http://schemas.openxmlformats.org/officeDocument/2006/relationships/image" Target="../media/image14.jpeg"/><Relationship Id="rId31" Type="http://schemas.openxmlformats.org/officeDocument/2006/relationships/image" Target="../media/image29.jpeg"/><Relationship Id="rId4" Type="http://schemas.openxmlformats.org/officeDocument/2006/relationships/image" Target="file:///C:\Documents%20and%20Settings\Richard%20Miller\My%20Documents\CPI%20Web%20Site%202005\7732\without_fl\flag1.gif" TargetMode="External"/><Relationship Id="rId9" Type="http://schemas.openxmlformats.org/officeDocument/2006/relationships/image" Target="file:///C:\Documents%20and%20Settings\Richard%20Miller\My%20Documents\CPI%20Web%20Site%202005\7732\without_fl\flag8.gif" TargetMode="External"/><Relationship Id="rId14" Type="http://schemas.openxmlformats.org/officeDocument/2006/relationships/image" Target="file:///C:\Documents%20and%20Settings\Richard%20Miller\My%20Documents\CPI%20Web%20Site%202005\7732\without_fl\images\spacer.gif" TargetMode="External"/><Relationship Id="rId22" Type="http://schemas.openxmlformats.org/officeDocument/2006/relationships/image" Target="../media/image17.png"/><Relationship Id="rId27" Type="http://schemas.openxmlformats.org/officeDocument/2006/relationships/image" Target="../media/image22.png"/><Relationship Id="rId30"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file:///C:\Documents%20and%20Settings\Richard%20Miller\My%20Documents\CPI%20Web%20Site%202005\7732\without_fl\flag7.gif" TargetMode="External"/><Relationship Id="rId13" Type="http://schemas.openxmlformats.org/officeDocument/2006/relationships/image" Target="file:///C:\Documents%20and%20Settings\Richard%20Miller\My%20Documents\CPI%20Web%20Site%202005\7732\without_fl\flag12.gif" TargetMode="External"/><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image" Target="file:///C:\Documents%20and%20Settings\Richard%20Miller\My%20Documents\CPI%20Web%20Site%202005\7732\without_fl\images\fl_02.jpg" TargetMode="External"/><Relationship Id="rId21" Type="http://schemas.openxmlformats.org/officeDocument/2006/relationships/image" Target="../media/image18.png"/><Relationship Id="rId7" Type="http://schemas.openxmlformats.org/officeDocument/2006/relationships/image" Target="file:///C:\Documents%20and%20Settings\Richard%20Miller\My%20Documents\CPI%20Web%20Site%202005\7732\without_fl\flag5.gif" TargetMode="External"/><Relationship Id="rId12" Type="http://schemas.openxmlformats.org/officeDocument/2006/relationships/image" Target="file:///C:\Documents%20and%20Settings\Richard%20Miller\My%20Documents\CPI%20Web%20Site%202005\7732\without_fl\flag11.gif" TargetMode="External"/><Relationship Id="rId17" Type="http://schemas.openxmlformats.org/officeDocument/2006/relationships/image" Target="../media/image14.jpeg"/><Relationship Id="rId25" Type="http://schemas.openxmlformats.org/officeDocument/2006/relationships/image" Target="../media/image22.png"/><Relationship Id="rId2" Type="http://schemas.openxmlformats.org/officeDocument/2006/relationships/image" Target="file:///C:\Documents%20and%20Settings\Richard%20Miller\My%20Documents\CPI%20Web%20Site%202005\7732\without_fl\images\fl_03.jpg" TargetMode="External"/><Relationship Id="rId16" Type="http://schemas.openxmlformats.org/officeDocument/2006/relationships/image" Target="../media/image13.jpeg"/><Relationship Id="rId20"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file:///C:\Documents%20and%20Settings\Richard%20Miller\My%20Documents\CPI%20Web%20Site%202005\7732\without_fl\Flag4.gif" TargetMode="External"/><Relationship Id="rId11" Type="http://schemas.openxmlformats.org/officeDocument/2006/relationships/image" Target="file:///C:\Documents%20and%20Settings\Richard%20Miller\My%20Documents\CPI%20Web%20Site%202005\7732\without_fl\flag10.gif" TargetMode="External"/><Relationship Id="rId24" Type="http://schemas.openxmlformats.org/officeDocument/2006/relationships/image" Target="../media/image21.png"/><Relationship Id="rId5" Type="http://schemas.openxmlformats.org/officeDocument/2006/relationships/image" Target="file:///C:\Documents%20and%20Settings\Richard%20Miller\My%20Documents\CPI%20Web%20Site%202005\7732\without_fl\flag3.gif" TargetMode="External"/><Relationship Id="rId15" Type="http://schemas.openxmlformats.org/officeDocument/2006/relationships/image" Target="../media/image12.jpeg"/><Relationship Id="rId23" Type="http://schemas.openxmlformats.org/officeDocument/2006/relationships/image" Target="../media/image20.png"/><Relationship Id="rId28" Type="http://schemas.openxmlformats.org/officeDocument/2006/relationships/image" Target="../media/image25.png"/><Relationship Id="rId10" Type="http://schemas.openxmlformats.org/officeDocument/2006/relationships/image" Target="file:///C:\Documents%20and%20Settings\Richard%20Miller\My%20Documents\CPI%20Web%20Site%202005\7732\without_fl\flag9.gif" TargetMode="External"/><Relationship Id="rId19" Type="http://schemas.openxmlformats.org/officeDocument/2006/relationships/image" Target="../media/image16.png"/><Relationship Id="rId4" Type="http://schemas.openxmlformats.org/officeDocument/2006/relationships/image" Target="file:///C:\Documents%20and%20Settings\Richard%20Miller\My%20Documents\CPI%20Web%20Site%202005\7732\without_fl\flag1.gif" TargetMode="External"/><Relationship Id="rId9" Type="http://schemas.openxmlformats.org/officeDocument/2006/relationships/image" Target="file:///C:\Documents%20and%20Settings\Richard%20Miller\My%20Documents\CPI%20Web%20Site%202005\7732\without_fl\flag8.gif" TargetMode="External"/><Relationship Id="rId14" Type="http://schemas.openxmlformats.org/officeDocument/2006/relationships/image" Target="file:///C:\Documents%20and%20Settings\Richard%20Miller\My%20Documents\CPI%20Web%20Site%202005\7732\without_fl\images\spacer.gif" TargetMode="External"/><Relationship Id="rId22" Type="http://schemas.openxmlformats.org/officeDocument/2006/relationships/image" Target="../media/image19.png"/><Relationship Id="rId27"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file:///C:\Documents%20and%20Settings\Richard%20Miller\My%20Documents\CPI%20Web%20Site%202005\7732\without_fl\flag7.gif" TargetMode="External"/><Relationship Id="rId13" Type="http://schemas.openxmlformats.org/officeDocument/2006/relationships/image" Target="file:///C:\Documents%20and%20Settings\Richard%20Miller\My%20Documents\CPI%20Web%20Site%202005\7732\without_fl\flag12.gif" TargetMode="External"/><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image" Target="file:///C:\Documents%20and%20Settings\Richard%20Miller\My%20Documents\CPI%20Web%20Site%202005\7732\without_fl\images\fl_02.jpg" TargetMode="External"/><Relationship Id="rId21" Type="http://schemas.openxmlformats.org/officeDocument/2006/relationships/image" Target="../media/image18.png"/><Relationship Id="rId7" Type="http://schemas.openxmlformats.org/officeDocument/2006/relationships/image" Target="file:///C:\Documents%20and%20Settings\Richard%20Miller\My%20Documents\CPI%20Web%20Site%202005\7732\without_fl\flag5.gif" TargetMode="External"/><Relationship Id="rId12" Type="http://schemas.openxmlformats.org/officeDocument/2006/relationships/image" Target="file:///C:\Documents%20and%20Settings\Richard%20Miller\My%20Documents\CPI%20Web%20Site%202005\7732\without_fl\flag11.gif" TargetMode="External"/><Relationship Id="rId17" Type="http://schemas.openxmlformats.org/officeDocument/2006/relationships/image" Target="../media/image14.jpeg"/><Relationship Id="rId25" Type="http://schemas.openxmlformats.org/officeDocument/2006/relationships/image" Target="../media/image22.png"/><Relationship Id="rId2" Type="http://schemas.openxmlformats.org/officeDocument/2006/relationships/image" Target="file:///C:\Documents%20and%20Settings\Richard%20Miller\My%20Documents\CPI%20Web%20Site%202005\7732\without_fl\images\fl_03.jpg" TargetMode="External"/><Relationship Id="rId16" Type="http://schemas.openxmlformats.org/officeDocument/2006/relationships/image" Target="../media/image13.jpeg"/><Relationship Id="rId20" Type="http://schemas.openxmlformats.org/officeDocument/2006/relationships/image" Target="../media/image17.png"/><Relationship Id="rId29"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file:///C:\Documents%20and%20Settings\Richard%20Miller\My%20Documents\CPI%20Web%20Site%202005\7732\without_fl\Flag4.gif" TargetMode="External"/><Relationship Id="rId11" Type="http://schemas.openxmlformats.org/officeDocument/2006/relationships/image" Target="file:///C:\Documents%20and%20Settings\Richard%20Miller\My%20Documents\CPI%20Web%20Site%202005\7732\without_fl\flag10.gif" TargetMode="External"/><Relationship Id="rId24" Type="http://schemas.openxmlformats.org/officeDocument/2006/relationships/image" Target="../media/image21.png"/><Relationship Id="rId5" Type="http://schemas.openxmlformats.org/officeDocument/2006/relationships/image" Target="file:///C:\Documents%20and%20Settings\Richard%20Miller\My%20Documents\CPI%20Web%20Site%202005\7732\without_fl\flag3.gif" TargetMode="External"/><Relationship Id="rId15" Type="http://schemas.openxmlformats.org/officeDocument/2006/relationships/image" Target="../media/image12.jpeg"/><Relationship Id="rId23" Type="http://schemas.openxmlformats.org/officeDocument/2006/relationships/image" Target="../media/image20.png"/><Relationship Id="rId28" Type="http://schemas.openxmlformats.org/officeDocument/2006/relationships/image" Target="../media/image25.png"/><Relationship Id="rId10" Type="http://schemas.openxmlformats.org/officeDocument/2006/relationships/image" Target="file:///C:\Documents%20and%20Settings\Richard%20Miller\My%20Documents\CPI%20Web%20Site%202005\7732\without_fl\flag9.gif" TargetMode="External"/><Relationship Id="rId19" Type="http://schemas.openxmlformats.org/officeDocument/2006/relationships/image" Target="../media/image16.png"/><Relationship Id="rId4" Type="http://schemas.openxmlformats.org/officeDocument/2006/relationships/image" Target="file:///C:\Documents%20and%20Settings\Richard%20Miller\My%20Documents\CPI%20Web%20Site%202005\7732\without_fl\flag1.gif" TargetMode="External"/><Relationship Id="rId9" Type="http://schemas.openxmlformats.org/officeDocument/2006/relationships/image" Target="file:///C:\Documents%20and%20Settings\Richard%20Miller\My%20Documents\CPI%20Web%20Site%202005\7732\without_fl\flag8.gif" TargetMode="External"/><Relationship Id="rId14" Type="http://schemas.openxmlformats.org/officeDocument/2006/relationships/image" Target="file:///C:\Documents%20and%20Settings\Richard%20Miller\My%20Documents\CPI%20Web%20Site%202005\7732\without_fl\images\spacer.gif" TargetMode="External"/><Relationship Id="rId22" Type="http://schemas.openxmlformats.org/officeDocument/2006/relationships/image" Target="../media/image19.png"/><Relationship Id="rId27" Type="http://schemas.openxmlformats.org/officeDocument/2006/relationships/image" Target="../media/image24.png"/><Relationship Id="rId30" Type="http://schemas.openxmlformats.org/officeDocument/2006/relationships/image" Target="../media/image26.jpeg"/></Relationships>
</file>

<file path=ppt/slides/_rels/slide9.xml.rels><?xml version="1.0" encoding="UTF-8" standalone="yes"?>
<Relationships xmlns="http://schemas.openxmlformats.org/package/2006/relationships"><Relationship Id="rId13" Type="http://schemas.openxmlformats.org/officeDocument/2006/relationships/image" Target="file:///C:\Documents%20and%20Settings\Richard%20Miller\My%20Documents\CPI%20Web%20Site%202005\7732\without_fl\flag11.gif" TargetMode="External"/><Relationship Id="rId18" Type="http://schemas.openxmlformats.org/officeDocument/2006/relationships/image" Target="../media/image34.emf"/><Relationship Id="rId26" Type="http://schemas.openxmlformats.org/officeDocument/2006/relationships/image" Target="../media/image19.png"/><Relationship Id="rId3" Type="http://schemas.openxmlformats.org/officeDocument/2006/relationships/image" Target="file:///C:\Documents%20and%20Settings\Richard%20Miller\My%20Documents\CPI%20Web%20Site%202005\7732\without_fl\images\fl_03.jpg" TargetMode="External"/><Relationship Id="rId21" Type="http://schemas.openxmlformats.org/officeDocument/2006/relationships/image" Target="../media/image14.jpeg"/><Relationship Id="rId7" Type="http://schemas.openxmlformats.org/officeDocument/2006/relationships/image" Target="file:///C:\Documents%20and%20Settings\Richard%20Miller\My%20Documents\CPI%20Web%20Site%202005\7732\without_fl\Flag4.gif" TargetMode="External"/><Relationship Id="rId12" Type="http://schemas.openxmlformats.org/officeDocument/2006/relationships/image" Target="file:///C:\Documents%20and%20Settings\Richard%20Miller\My%20Documents\CPI%20Web%20Site%202005\7732\without_fl\flag10.gif" TargetMode="External"/><Relationship Id="rId17" Type="http://schemas.openxmlformats.org/officeDocument/2006/relationships/oleObject" Target="../embeddings/oleObject1.bin"/><Relationship Id="rId25" Type="http://schemas.openxmlformats.org/officeDocument/2006/relationships/image" Target="../media/image18.png"/><Relationship Id="rId33" Type="http://schemas.openxmlformats.org/officeDocument/2006/relationships/image" Target="../media/image26.jpeg"/><Relationship Id="rId2" Type="http://schemas.openxmlformats.org/officeDocument/2006/relationships/slideLayout" Target="../slideLayouts/slideLayout7.xml"/><Relationship Id="rId16" Type="http://schemas.openxmlformats.org/officeDocument/2006/relationships/image" Target="../media/image35.gif"/><Relationship Id="rId20" Type="http://schemas.openxmlformats.org/officeDocument/2006/relationships/image" Target="../media/image13.jpeg"/><Relationship Id="rId29" Type="http://schemas.openxmlformats.org/officeDocument/2006/relationships/image" Target="../media/image22.png"/><Relationship Id="rId1" Type="http://schemas.openxmlformats.org/officeDocument/2006/relationships/vmlDrawing" Target="../drawings/vmlDrawing1.vml"/><Relationship Id="rId6" Type="http://schemas.openxmlformats.org/officeDocument/2006/relationships/image" Target="file:///C:\Documents%20and%20Settings\Richard%20Miller\My%20Documents\CPI%20Web%20Site%202005\7732\without_fl\flag3.gif" TargetMode="External"/><Relationship Id="rId11" Type="http://schemas.openxmlformats.org/officeDocument/2006/relationships/image" Target="file:///C:\Documents%20and%20Settings\Richard%20Miller\My%20Documents\CPI%20Web%20Site%202005\7732\without_fl\flag9.gif" TargetMode="External"/><Relationship Id="rId24" Type="http://schemas.openxmlformats.org/officeDocument/2006/relationships/image" Target="../media/image17.png"/><Relationship Id="rId32" Type="http://schemas.openxmlformats.org/officeDocument/2006/relationships/image" Target="../media/image25.png"/><Relationship Id="rId5" Type="http://schemas.openxmlformats.org/officeDocument/2006/relationships/image" Target="file:///C:\Documents%20and%20Settings\Richard%20Miller\My%20Documents\CPI%20Web%20Site%202005\7732\without_fl\flag1.gif" TargetMode="External"/><Relationship Id="rId15" Type="http://schemas.openxmlformats.org/officeDocument/2006/relationships/image" Target="file:///C:\Documents%20and%20Settings\Richard%20Miller\My%20Documents\CPI%20Web%20Site%202005\7732\without_fl\images\spacer.gif" TargetMode="External"/><Relationship Id="rId23" Type="http://schemas.openxmlformats.org/officeDocument/2006/relationships/image" Target="../media/image16.png"/><Relationship Id="rId28" Type="http://schemas.openxmlformats.org/officeDocument/2006/relationships/image" Target="../media/image21.png"/><Relationship Id="rId10" Type="http://schemas.openxmlformats.org/officeDocument/2006/relationships/image" Target="file:///C:\Documents%20and%20Settings\Richard%20Miller\My%20Documents\CPI%20Web%20Site%202005\7732\without_fl\flag8.gif" TargetMode="External"/><Relationship Id="rId19" Type="http://schemas.openxmlformats.org/officeDocument/2006/relationships/image" Target="../media/image12.jpeg"/><Relationship Id="rId31" Type="http://schemas.openxmlformats.org/officeDocument/2006/relationships/image" Target="../media/image24.png"/><Relationship Id="rId4" Type="http://schemas.openxmlformats.org/officeDocument/2006/relationships/image" Target="file:///C:\Documents%20and%20Settings\Richard%20Miller\My%20Documents\CPI%20Web%20Site%202005\7732\without_fl\images\fl_02.jpg" TargetMode="External"/><Relationship Id="rId9" Type="http://schemas.openxmlformats.org/officeDocument/2006/relationships/image" Target="file:///C:\Documents%20and%20Settings\Richard%20Miller\My%20Documents\CPI%20Web%20Site%202005\7732\without_fl\flag7.gif" TargetMode="External"/><Relationship Id="rId14" Type="http://schemas.openxmlformats.org/officeDocument/2006/relationships/image" Target="file:///C:\Documents%20and%20Settings\Richard%20Miller\My%20Documents\CPI%20Web%20Site%202005\7732\without_fl\flag12.gif" TargetMode="External"/><Relationship Id="rId22" Type="http://schemas.openxmlformats.org/officeDocument/2006/relationships/image" Target="../media/image15.png"/><Relationship Id="rId27" Type="http://schemas.openxmlformats.org/officeDocument/2006/relationships/image" Target="../media/image20.png"/><Relationship Id="rId30" Type="http://schemas.openxmlformats.org/officeDocument/2006/relationships/image" Target="../media/image23.png"/><Relationship Id="rId8" Type="http://schemas.openxmlformats.org/officeDocument/2006/relationships/image" Target="file:///C:\Documents%20and%20Settings\Richard%20Miller\My%20Documents\CPI%20Web%20Site%202005\7732\without_fl\flag5.gi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p:txBody>
          <a:bodyPr/>
          <a:lstStyle/>
          <a:p>
            <a:r>
              <a:rPr lang="en-US" smtClean="0"/>
              <a:t>Richard Miller Associates, LLC</a:t>
            </a:r>
            <a:endParaRPr lang="en-US" dirty="0" smtClean="0"/>
          </a:p>
        </p:txBody>
      </p:sp>
      <p:sp>
        <p:nvSpPr>
          <p:cNvPr id="30723" name="Subtitle 2"/>
          <p:cNvSpPr>
            <a:spLocks noGrp="1"/>
          </p:cNvSpPr>
          <p:nvPr>
            <p:ph type="subTitle" idx="1"/>
          </p:nvPr>
        </p:nvSpPr>
        <p:spPr>
          <a:xfrm>
            <a:off x="762000" y="3810000"/>
            <a:ext cx="7620001" cy="914400"/>
          </a:xfrm>
        </p:spPr>
        <p:txBody>
          <a:bodyPr/>
          <a:lstStyle/>
          <a:p>
            <a:r>
              <a:rPr lang="en-US" sz="3000" dirty="0" smtClean="0"/>
              <a:t>Consulting and Managing Marketing Research </a:t>
            </a:r>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143000"/>
            <a:ext cx="274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25" descr="C:\Users\dickm\Pictures\MOTIF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4525" y="4619625"/>
            <a:ext cx="6858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26" descr="C:\Users\dickm\Pictures\MOTIF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6213" y="4619625"/>
            <a:ext cx="6858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27" descr="C:\Users\dickm\Pictures\MOTIF0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9488" y="4619625"/>
            <a:ext cx="6858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28" descr="C:\Users\dickm\Pictures\MOTIF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2763" y="4619625"/>
            <a:ext cx="6858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29" descr="C:\Users\dickm\Pictures\MOTIF0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6038" y="4619625"/>
            <a:ext cx="6858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30" descr="C:\Users\dickm\Pictures\MOTIF09.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97725" y="4619625"/>
            <a:ext cx="6858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31" descr="C:\Users\dickm\Pictures\MOTIF1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01000" y="4619625"/>
            <a:ext cx="6858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5" descr="C:\Users\dickm\Pictures\MOTIF0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4700" y="4619625"/>
            <a:ext cx="6858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7" descr="C:\Users\dickm\Pictures\MOTIF02.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77975" y="4619625"/>
            <a:ext cx="6858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24" descr="C:\Users\dickm\Pictures\MOTIF03.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81250" y="4619625"/>
            <a:ext cx="6858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7239000" y="9525"/>
            <a:ext cx="1885950" cy="81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5269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11267" name="Picture 13" descr="C:\Documents and Settings\Richard Miller\My Documents\CPI Web Site 2005\7732\without_fl\images\fl_03.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10350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4" descr="C:\Documents and Settings\Richard Miller\My Documents\CPI Web Site 2005\7732\without_fl\images\fl_02.jpg"/>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13827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5" descr="C:\Documents and Settings\Richard Miller\My Documents\CPI Web Site 2005\7732\without_fl\flag1.gif"/>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17272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6" descr="C:\Documents and Settings\Richard Miller\My Documents\CPI Web Site 2005\7732\without_fl\flag3.gif"/>
          <p:cNvPicPr>
            <a:picLocks noChangeAspect="1" noChangeArrowheads="1"/>
          </p:cNvPicPr>
          <p:nvPr/>
        </p:nvPicPr>
        <p:blipFill>
          <a:blip r:link="rId6">
            <a:extLst>
              <a:ext uri="{28A0092B-C50C-407E-A947-70E740481C1C}">
                <a14:useLocalDpi xmlns:a14="http://schemas.microsoft.com/office/drawing/2010/main" val="0"/>
              </a:ext>
            </a:extLst>
          </a:blip>
          <a:srcRect/>
          <a:stretch>
            <a:fillRect/>
          </a:stretch>
        </p:blipFill>
        <p:spPr bwMode="auto">
          <a:xfrm>
            <a:off x="20748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7" descr="C:\Documents and Settings\Richard Miller\My Documents\CPI Web Site 2005\7732\without_fl\Flag4.gif"/>
          <p:cNvPicPr>
            <a:picLocks noChangeAspect="1" noChangeArrowheads="1"/>
          </p:cNvPicPr>
          <p:nvPr/>
        </p:nvPicPr>
        <p:blipFill>
          <a:blip r:link="rId7">
            <a:extLst>
              <a:ext uri="{28A0092B-C50C-407E-A947-70E740481C1C}">
                <a14:useLocalDpi xmlns:a14="http://schemas.microsoft.com/office/drawing/2010/main" val="0"/>
              </a:ext>
            </a:extLst>
          </a:blip>
          <a:srcRect/>
          <a:stretch>
            <a:fillRect/>
          </a:stretch>
        </p:blipFill>
        <p:spPr bwMode="auto">
          <a:xfrm>
            <a:off x="24193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8" descr="C:\Documents and Settings\Richard Miller\My Documents\CPI Web Site 2005\7732\without_fl\flag5.gif"/>
          <p:cNvPicPr>
            <a:picLocks noChangeAspect="1" noChangeArrowheads="1"/>
          </p:cNvPicPr>
          <p:nvPr/>
        </p:nvPicPr>
        <p:blipFill>
          <a:blip r:link="rId8">
            <a:extLst>
              <a:ext uri="{28A0092B-C50C-407E-A947-70E740481C1C}">
                <a14:useLocalDpi xmlns:a14="http://schemas.microsoft.com/office/drawing/2010/main" val="0"/>
              </a:ext>
            </a:extLst>
          </a:blip>
          <a:srcRect/>
          <a:stretch>
            <a:fillRect/>
          </a:stretch>
        </p:blipFill>
        <p:spPr bwMode="auto">
          <a:xfrm>
            <a:off x="27670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9" descr="C:\Documents and Settings\Richard Miller\My Documents\CPI Web Site 2005\7732\without_fl\flag7.gif"/>
          <p:cNvPicPr>
            <a:picLocks noChangeAspect="1" noChangeArrowheads="1"/>
          </p:cNvPicPr>
          <p:nvPr/>
        </p:nvPicPr>
        <p:blipFill>
          <a:blip r:link="rId9">
            <a:extLst>
              <a:ext uri="{28A0092B-C50C-407E-A947-70E740481C1C}">
                <a14:useLocalDpi xmlns:a14="http://schemas.microsoft.com/office/drawing/2010/main" val="0"/>
              </a:ext>
            </a:extLst>
          </a:blip>
          <a:srcRect/>
          <a:stretch>
            <a:fillRect/>
          </a:stretch>
        </p:blipFill>
        <p:spPr bwMode="auto">
          <a:xfrm>
            <a:off x="31115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20" descr="C:\Documents and Settings\Richard Miller\My Documents\CPI Web Site 2005\7732\without_fl\flag8.gif"/>
          <p:cNvPicPr>
            <a:picLocks noChangeAspect="1" noChangeArrowheads="1"/>
          </p:cNvPicPr>
          <p:nvPr/>
        </p:nvPicPr>
        <p:blipFill>
          <a:blip r:link="rId10">
            <a:extLst>
              <a:ext uri="{28A0092B-C50C-407E-A947-70E740481C1C}">
                <a14:useLocalDpi xmlns:a14="http://schemas.microsoft.com/office/drawing/2010/main" val="0"/>
              </a:ext>
            </a:extLst>
          </a:blip>
          <a:srcRect/>
          <a:stretch>
            <a:fillRect/>
          </a:stretch>
        </p:blipFill>
        <p:spPr bwMode="auto">
          <a:xfrm>
            <a:off x="34591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21" descr="C:\Documents and Settings\Richard Miller\My Documents\CPI Web Site 2005\7732\without_fl\flag9.gif"/>
          <p:cNvPicPr>
            <a:picLocks noChangeAspect="1" noChangeArrowheads="1"/>
          </p:cNvPicPr>
          <p:nvPr/>
        </p:nvPicPr>
        <p:blipFill>
          <a:blip r:link="rId11">
            <a:extLst>
              <a:ext uri="{28A0092B-C50C-407E-A947-70E740481C1C}">
                <a14:useLocalDpi xmlns:a14="http://schemas.microsoft.com/office/drawing/2010/main" val="0"/>
              </a:ext>
            </a:extLst>
          </a:blip>
          <a:srcRect/>
          <a:stretch>
            <a:fillRect/>
          </a:stretch>
        </p:blipFill>
        <p:spPr bwMode="auto">
          <a:xfrm>
            <a:off x="38036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22" descr="C:\Documents and Settings\Richard Miller\My Documents\CPI Web Site 2005\7732\without_fl\flag10.gif"/>
          <p:cNvPicPr>
            <a:picLocks noChangeAspect="1" noChangeArrowheads="1"/>
          </p:cNvPicPr>
          <p:nvPr/>
        </p:nvPicPr>
        <p:blipFill>
          <a:blip r:link="rId12">
            <a:extLst>
              <a:ext uri="{28A0092B-C50C-407E-A947-70E740481C1C}">
                <a14:useLocalDpi xmlns:a14="http://schemas.microsoft.com/office/drawing/2010/main" val="0"/>
              </a:ext>
            </a:extLst>
          </a:blip>
          <a:srcRect/>
          <a:stretch>
            <a:fillRect/>
          </a:stretch>
        </p:blipFill>
        <p:spPr bwMode="auto">
          <a:xfrm>
            <a:off x="41513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23" descr="C:\Documents and Settings\Richard Miller\My Documents\CPI Web Site 2005\7732\without_fl\flag11.gif"/>
          <p:cNvPicPr>
            <a:picLocks noChangeAspect="1" noChangeArrowheads="1"/>
          </p:cNvPicPr>
          <p:nvPr/>
        </p:nvPicPr>
        <p:blipFill>
          <a:blip r:link="rId13">
            <a:extLst>
              <a:ext uri="{28A0092B-C50C-407E-A947-70E740481C1C}">
                <a14:useLocalDpi xmlns:a14="http://schemas.microsoft.com/office/drawing/2010/main" val="0"/>
              </a:ext>
            </a:extLst>
          </a:blip>
          <a:srcRect/>
          <a:stretch>
            <a:fillRect/>
          </a:stretch>
        </p:blipFill>
        <p:spPr bwMode="auto">
          <a:xfrm>
            <a:off x="44958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24" descr="C:\Documents and Settings\Richard Miller\My Documents\CPI Web Site 2005\7732\without_fl\flag12.gif"/>
          <p:cNvPicPr>
            <a:picLocks noChangeAspect="1" noChangeArrowheads="1"/>
          </p:cNvPicPr>
          <p:nvPr/>
        </p:nvPicPr>
        <p:blipFill>
          <a:blip r:link="rId14">
            <a:extLst>
              <a:ext uri="{28A0092B-C50C-407E-A947-70E740481C1C}">
                <a14:useLocalDpi xmlns:a14="http://schemas.microsoft.com/office/drawing/2010/main" val="0"/>
              </a:ext>
            </a:extLst>
          </a:blip>
          <a:srcRect/>
          <a:stretch>
            <a:fillRect/>
          </a:stretch>
        </p:blipFill>
        <p:spPr bwMode="auto">
          <a:xfrm>
            <a:off x="48434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27" descr="C:\Documents and Settings\Richard Miller\My Documents\CPI Web Site 2005\7732\without_fl\images\spacer.gif"/>
          <p:cNvPicPr>
            <a:picLocks noChangeAspect="1" noChangeArrowheads="1"/>
          </p:cNvPicPr>
          <p:nvPr/>
        </p:nvPicPr>
        <p:blipFill>
          <a:blip r:link="rId15">
            <a:extLst>
              <a:ext uri="{28A0092B-C50C-407E-A947-70E740481C1C}">
                <a14:useLocalDpi xmlns:a14="http://schemas.microsoft.com/office/drawing/2010/main" val="0"/>
              </a:ext>
            </a:extLst>
          </a:blip>
          <a:srcRect/>
          <a:stretch>
            <a:fillRect/>
          </a:stretch>
        </p:blipFill>
        <p:spPr bwMode="auto">
          <a:xfrm>
            <a:off x="671513" y="6202363"/>
            <a:ext cx="9525" cy="2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Text Box 29"/>
          <p:cNvSpPr txBox="1">
            <a:spLocks noChangeArrowheads="1"/>
          </p:cNvSpPr>
          <p:nvPr/>
        </p:nvSpPr>
        <p:spPr bwMode="auto">
          <a:xfrm>
            <a:off x="4876800" y="12954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50000"/>
              </a:spcBef>
            </a:pPr>
            <a:endParaRPr lang="en-US">
              <a:latin typeface="Arial" pitchFamily="34" charset="0"/>
            </a:endParaRPr>
          </a:p>
        </p:txBody>
      </p:sp>
      <p:sp>
        <p:nvSpPr>
          <p:cNvPr id="86046" name="Rectangle 30"/>
          <p:cNvSpPr>
            <a:spLocks noChangeArrowheads="1"/>
          </p:cNvSpPr>
          <p:nvPr/>
        </p:nvSpPr>
        <p:spPr bwMode="auto">
          <a:xfrm>
            <a:off x="2919413" y="838200"/>
            <a:ext cx="6148387" cy="3416320"/>
          </a:xfrm>
          <a:prstGeom prst="rect">
            <a:avLst/>
          </a:prstGeom>
          <a:solidFill>
            <a:schemeClr val="bg1">
              <a:lumMod val="95000"/>
            </a:schemeClr>
          </a:solidFill>
          <a:ln w="9525">
            <a:noFill/>
            <a:miter lim="800000"/>
            <a:headEnd/>
            <a:tailEnd/>
          </a:ln>
          <a:effectLst>
            <a:softEdge rad="635000"/>
          </a:effectLst>
        </p:spPr>
        <p:txBody>
          <a:bodyPr wrap="square">
            <a:spAutoFit/>
          </a:bodyPr>
          <a:lstStyle/>
          <a:p>
            <a:pPr>
              <a:defRPr/>
            </a:pPr>
            <a:r>
              <a:rPr lang="en-US" altLang="ko-KR" sz="2400" b="1" dirty="0" smtClean="0">
                <a:solidFill>
                  <a:srgbClr val="0070C0"/>
                </a:solidFill>
                <a:latin typeface="+mn-lt"/>
                <a:ea typeface="굴림" pitchFamily="34" charset="-127"/>
              </a:rPr>
              <a:t>RMA Team Implementation</a:t>
            </a:r>
            <a:r>
              <a:rPr lang="en-US" altLang="ko-KR" sz="2400" dirty="0" smtClean="0">
                <a:solidFill>
                  <a:srgbClr val="0070C0"/>
                </a:solidFill>
                <a:latin typeface="+mn-lt"/>
                <a:ea typeface="굴림" pitchFamily="34" charset="-127"/>
              </a:rPr>
              <a:t> </a:t>
            </a:r>
            <a:endParaRPr lang="en-US" altLang="ko-KR" sz="2400" dirty="0">
              <a:solidFill>
                <a:srgbClr val="0070C0"/>
              </a:solidFill>
              <a:latin typeface="+mn-lt"/>
              <a:ea typeface="굴림" pitchFamily="34" charset="-127"/>
            </a:endParaRPr>
          </a:p>
          <a:p>
            <a:pPr>
              <a:defRPr/>
            </a:pPr>
            <a:r>
              <a:rPr lang="en-US" altLang="ko-KR" sz="1600" dirty="0" smtClean="0">
                <a:latin typeface="+mn-lt"/>
                <a:ea typeface="굴림" pitchFamily="34" charset="-127"/>
                <a:cs typeface="Arial" charset="0"/>
              </a:rPr>
              <a:t>Our Team will assist our </a:t>
            </a:r>
            <a:r>
              <a:rPr lang="en-US" altLang="ko-KR" sz="1600" dirty="0">
                <a:latin typeface="+mn-lt"/>
                <a:ea typeface="굴림" pitchFamily="34" charset="-127"/>
                <a:cs typeface="Arial" charset="0"/>
              </a:rPr>
              <a:t>clients </a:t>
            </a:r>
            <a:r>
              <a:rPr lang="en-US" altLang="ko-KR" sz="1600" dirty="0" smtClean="0">
                <a:latin typeface="+mn-lt"/>
                <a:ea typeface="굴림" pitchFamily="34" charset="-127"/>
                <a:cs typeface="Arial" charset="0"/>
              </a:rPr>
              <a:t>to better </a:t>
            </a:r>
            <a:r>
              <a:rPr lang="en-US" altLang="ko-KR" sz="1600" dirty="0">
                <a:latin typeface="+mn-lt"/>
                <a:ea typeface="굴림" pitchFamily="34" charset="-127"/>
                <a:cs typeface="Arial" charset="0"/>
              </a:rPr>
              <a:t>understand the wants and needs of current and potential North American customers so their companies and clients can make smarter decisions – better, faster and less expensively . </a:t>
            </a:r>
          </a:p>
          <a:p>
            <a:pPr>
              <a:defRPr/>
            </a:pPr>
            <a:endParaRPr lang="en-US" altLang="ko-KR" sz="1600" dirty="0">
              <a:latin typeface="+mn-lt"/>
              <a:ea typeface="굴림" pitchFamily="34" charset="-127"/>
              <a:cs typeface="Arial" charset="0"/>
            </a:endParaRPr>
          </a:p>
          <a:p>
            <a:pPr>
              <a:defRPr/>
            </a:pPr>
            <a:r>
              <a:rPr lang="en-US" altLang="ko-KR" sz="1600" dirty="0">
                <a:latin typeface="+mn-lt"/>
                <a:ea typeface="굴림" pitchFamily="34" charset="-127"/>
                <a:cs typeface="Arial" charset="0"/>
              </a:rPr>
              <a:t>If you have “Research-based Marketing” or “Marketing-based Research” (or if you have a well-defined process and are seeking a new partner in the USA), RMA understands working with </a:t>
            </a:r>
            <a:r>
              <a:rPr lang="en-US" altLang="ko-KR" sz="1600" dirty="0" smtClean="0">
                <a:latin typeface="+mn-lt"/>
                <a:ea typeface="굴림" pitchFamily="34" charset="-127"/>
                <a:cs typeface="Arial" charset="0"/>
              </a:rPr>
              <a:t>overseas clients.</a:t>
            </a:r>
            <a:endParaRPr lang="en-US" altLang="ko-KR" sz="1600" dirty="0">
              <a:latin typeface="+mn-lt"/>
              <a:ea typeface="굴림" pitchFamily="34" charset="-127"/>
              <a:cs typeface="Arial" charset="0"/>
            </a:endParaRPr>
          </a:p>
          <a:p>
            <a:pPr>
              <a:defRPr/>
            </a:pPr>
            <a:endParaRPr lang="en-US" altLang="ko-KR" sz="1600" dirty="0">
              <a:latin typeface="+mn-lt"/>
              <a:ea typeface="굴림" pitchFamily="34" charset="-127"/>
              <a:cs typeface="Arial" charset="0"/>
            </a:endParaRPr>
          </a:p>
          <a:p>
            <a:pPr>
              <a:defRPr/>
            </a:pPr>
            <a:r>
              <a:rPr lang="en-US" altLang="ko-KR" sz="1600" dirty="0" smtClean="0">
                <a:latin typeface="+mn-lt"/>
                <a:ea typeface="굴림" pitchFamily="34" charset="-127"/>
                <a:cs typeface="Arial" charset="0"/>
              </a:rPr>
              <a:t>Success </a:t>
            </a:r>
            <a:r>
              <a:rPr lang="en-US" altLang="ko-KR" sz="1600" dirty="0">
                <a:latin typeface="+mn-lt"/>
                <a:ea typeface="굴림" pitchFamily="34" charset="-127"/>
                <a:cs typeface="Arial" charset="0"/>
              </a:rPr>
              <a:t>of your project begins with </a:t>
            </a:r>
            <a:r>
              <a:rPr lang="en-US" altLang="ko-KR" sz="1600" dirty="0" smtClean="0">
                <a:latin typeface="+mn-lt"/>
                <a:ea typeface="굴림" pitchFamily="34" charset="-127"/>
                <a:cs typeface="Arial" charset="0"/>
              </a:rPr>
              <a:t>your RMA team for expert </a:t>
            </a:r>
            <a:r>
              <a:rPr lang="en-US" altLang="ko-KR" sz="1600" dirty="0">
                <a:latin typeface="+mn-lt"/>
                <a:ea typeface="굴림" pitchFamily="34" charset="-127"/>
                <a:cs typeface="Arial" charset="0"/>
              </a:rPr>
              <a:t>problem finding and planning. </a:t>
            </a:r>
            <a:r>
              <a:rPr lang="en-US" altLang="ko-KR" sz="1600" dirty="0" smtClean="0">
                <a:latin typeface="+mn-lt"/>
                <a:ea typeface="굴림" pitchFamily="34" charset="-127"/>
                <a:cs typeface="Arial" charset="0"/>
              </a:rPr>
              <a:t>And with </a:t>
            </a:r>
            <a:r>
              <a:rPr lang="en-US" altLang="ko-KR" sz="1600" dirty="0">
                <a:latin typeface="+mn-lt"/>
                <a:ea typeface="굴림" pitchFamily="34" charset="-127"/>
                <a:cs typeface="Arial" charset="0"/>
              </a:rPr>
              <a:t>our expansive RMA owned network, we assist you with your problems, we are </a:t>
            </a:r>
            <a:r>
              <a:rPr lang="en-US" altLang="ko-KR" sz="1600" dirty="0" smtClean="0">
                <a:latin typeface="+mn-lt"/>
                <a:ea typeface="굴림" pitchFamily="34" charset="-127"/>
                <a:cs typeface="Arial" charset="0"/>
              </a:rPr>
              <a:t>responsive, timely &amp; cost efficient.</a:t>
            </a:r>
            <a:endParaRPr lang="en-US" altLang="ko-KR" sz="1600" dirty="0">
              <a:latin typeface="+mn-lt"/>
              <a:ea typeface="굴림" pitchFamily="34" charset="-127"/>
              <a:cs typeface="Arial" charset="0"/>
            </a:endParaRPr>
          </a:p>
        </p:txBody>
      </p:sp>
      <p:sp>
        <p:nvSpPr>
          <p:cNvPr id="7192" name="Rectangle 42"/>
          <p:cNvSpPr>
            <a:spLocks noChangeArrowheads="1"/>
          </p:cNvSpPr>
          <p:nvPr/>
        </p:nvSpPr>
        <p:spPr bwMode="auto">
          <a:xfrm>
            <a:off x="1066800" y="4572000"/>
            <a:ext cx="7620000" cy="2286000"/>
          </a:xfrm>
          <a:prstGeom prst="rect">
            <a:avLst/>
          </a:prstGeom>
          <a:solidFill>
            <a:schemeClr val="bg1">
              <a:lumMod val="95000"/>
            </a:schemeClr>
          </a:solidFill>
          <a:ln>
            <a:noFill/>
          </a:ln>
        </p:spPr>
        <p:txBody>
          <a:bodyPr>
            <a:spAutoFit/>
          </a:bodyPr>
          <a:lstStyle/>
          <a:p>
            <a:pPr algn="ctr" eaLnBrk="0" fontAlgn="t" hangingPunct="0">
              <a:defRPr/>
            </a:pPr>
            <a:endParaRPr lang="en-US" sz="800">
              <a:solidFill>
                <a:srgbClr val="FFFFFF"/>
              </a:solidFill>
              <a:latin typeface="Arial" charset="0"/>
              <a:cs typeface="Arial" charset="0"/>
            </a:endParaRPr>
          </a:p>
          <a:p>
            <a:pPr algn="ctr" eaLnBrk="0" fontAlgn="t" hangingPunct="0">
              <a:defRPr/>
            </a:pPr>
            <a:endParaRPr lang="en-US" sz="800">
              <a:solidFill>
                <a:srgbClr val="FFFFFF"/>
              </a:solidFill>
              <a:latin typeface="Arial" charset="0"/>
              <a:cs typeface="Arial" charset="0"/>
            </a:endParaRPr>
          </a:p>
          <a:p>
            <a:pPr algn="ctr" eaLnBrk="0" fontAlgn="t" hangingPunct="0">
              <a:defRPr/>
            </a:pPr>
            <a:endParaRPr lang="en-US" sz="800">
              <a:solidFill>
                <a:srgbClr val="FFFFFF"/>
              </a:solidFill>
              <a:latin typeface="Arial" charset="0"/>
              <a:cs typeface="Arial" charset="0"/>
            </a:endParaRPr>
          </a:p>
          <a:p>
            <a:pPr algn="ctr" eaLnBrk="0" fontAlgn="t" hangingPunct="0">
              <a:defRPr/>
            </a:pPr>
            <a:endParaRPr lang="en-US" sz="800">
              <a:solidFill>
                <a:srgbClr val="FFFFFF"/>
              </a:solidFill>
              <a:latin typeface="Arial" charset="0"/>
              <a:cs typeface="Arial" charset="0"/>
            </a:endParaRPr>
          </a:p>
          <a:p>
            <a:pPr algn="ctr" eaLnBrk="0" fontAlgn="t" hangingPunct="0">
              <a:defRPr/>
            </a:pPr>
            <a:endParaRPr lang="en-US" sz="800">
              <a:solidFill>
                <a:srgbClr val="FFFFFF"/>
              </a:solidFill>
              <a:latin typeface="Arial" charset="0"/>
              <a:cs typeface="Arial" charset="0"/>
            </a:endParaRPr>
          </a:p>
          <a:p>
            <a:pPr algn="ctr" eaLnBrk="0" fontAlgn="t" hangingPunct="0">
              <a:defRPr/>
            </a:pPr>
            <a:endParaRPr lang="en-US" sz="800">
              <a:solidFill>
                <a:srgbClr val="FFFFFF"/>
              </a:solidFill>
              <a:latin typeface="Arial" charset="0"/>
              <a:cs typeface="Arial" charset="0"/>
            </a:endParaRPr>
          </a:p>
          <a:p>
            <a:pPr algn="ctr" eaLnBrk="0" fontAlgn="t" hangingPunct="0">
              <a:defRPr/>
            </a:pPr>
            <a:endParaRPr lang="en-US" sz="800">
              <a:solidFill>
                <a:srgbClr val="FFFFFF"/>
              </a:solidFill>
              <a:latin typeface="Arial" charset="0"/>
              <a:cs typeface="Arial" charset="0"/>
            </a:endParaRPr>
          </a:p>
          <a:p>
            <a:pPr algn="ctr" eaLnBrk="0" fontAlgn="t" hangingPunct="0">
              <a:defRPr/>
            </a:pPr>
            <a:endParaRPr lang="en-US" sz="800">
              <a:solidFill>
                <a:srgbClr val="FFFFFF"/>
              </a:solidFill>
              <a:latin typeface="Arial" charset="0"/>
              <a:cs typeface="Arial" charset="0"/>
            </a:endParaRPr>
          </a:p>
          <a:p>
            <a:pPr algn="ctr" eaLnBrk="0" fontAlgn="t" hangingPunct="0">
              <a:defRPr/>
            </a:pPr>
            <a:endParaRPr lang="en-US" sz="800">
              <a:solidFill>
                <a:srgbClr val="FFFFFF"/>
              </a:solidFill>
              <a:latin typeface="Arial" charset="0"/>
              <a:cs typeface="Arial" charset="0"/>
            </a:endParaRPr>
          </a:p>
          <a:p>
            <a:pPr algn="ctr" eaLnBrk="0" fontAlgn="t" hangingPunct="0">
              <a:defRPr/>
            </a:pPr>
            <a:endParaRPr lang="en-US" sz="800">
              <a:solidFill>
                <a:srgbClr val="FFFFFF"/>
              </a:solidFill>
              <a:latin typeface="Arial" charset="0"/>
              <a:cs typeface="Arial" charset="0"/>
            </a:endParaRPr>
          </a:p>
          <a:p>
            <a:pPr algn="ctr" eaLnBrk="0" fontAlgn="t" hangingPunct="0">
              <a:defRPr/>
            </a:pPr>
            <a:endParaRPr lang="en-US" sz="800">
              <a:solidFill>
                <a:srgbClr val="FFFFFF"/>
              </a:solidFill>
              <a:latin typeface="Arial" charset="0"/>
              <a:cs typeface="Arial" charset="0"/>
            </a:endParaRPr>
          </a:p>
          <a:p>
            <a:pPr algn="ctr" eaLnBrk="0" fontAlgn="t" hangingPunct="0">
              <a:defRPr/>
            </a:pPr>
            <a:endParaRPr lang="en-US" sz="800">
              <a:solidFill>
                <a:srgbClr val="FFFFFF"/>
              </a:solidFill>
              <a:latin typeface="Arial" charset="0"/>
              <a:cs typeface="Arial" charset="0"/>
            </a:endParaRPr>
          </a:p>
          <a:p>
            <a:pPr algn="ctr" eaLnBrk="0" fontAlgn="t" hangingPunct="0">
              <a:defRPr/>
            </a:pPr>
            <a:endParaRPr lang="en-US" sz="800">
              <a:solidFill>
                <a:srgbClr val="FFFFFF"/>
              </a:solidFill>
              <a:latin typeface="Arial" charset="0"/>
              <a:cs typeface="Arial" charset="0"/>
            </a:endParaRPr>
          </a:p>
          <a:p>
            <a:pPr algn="ctr" eaLnBrk="0" fontAlgn="t" hangingPunct="0">
              <a:defRPr/>
            </a:pPr>
            <a:endParaRPr lang="en-US" sz="800">
              <a:solidFill>
                <a:srgbClr val="FFFFFF"/>
              </a:solidFill>
              <a:latin typeface="Arial" charset="0"/>
              <a:cs typeface="Arial" charset="0"/>
            </a:endParaRPr>
          </a:p>
          <a:p>
            <a:pPr algn="ctr" eaLnBrk="0" fontAlgn="t" hangingPunct="0">
              <a:defRPr/>
            </a:pPr>
            <a:endParaRPr lang="en-US" sz="800">
              <a:solidFill>
                <a:srgbClr val="FFFFFF"/>
              </a:solidFill>
              <a:latin typeface="Arial" charset="0"/>
              <a:cs typeface="Arial" charset="0"/>
            </a:endParaRPr>
          </a:p>
          <a:p>
            <a:pPr algn="ctr" eaLnBrk="0" fontAlgn="t" hangingPunct="0">
              <a:defRPr/>
            </a:pPr>
            <a:endParaRPr lang="en-US" sz="800">
              <a:solidFill>
                <a:srgbClr val="FFFFFF"/>
              </a:solidFill>
              <a:latin typeface="Arial" charset="0"/>
              <a:cs typeface="Arial" charset="0"/>
            </a:endParaRPr>
          </a:p>
          <a:p>
            <a:pPr algn="ctr" eaLnBrk="0" fontAlgn="t" hangingPunct="0">
              <a:defRPr/>
            </a:pPr>
            <a:endParaRPr lang="en-US" sz="800">
              <a:solidFill>
                <a:srgbClr val="FFFFFF"/>
              </a:solidFill>
              <a:latin typeface="Arial" charset="0"/>
              <a:cs typeface="Arial" charset="0"/>
            </a:endParaRPr>
          </a:p>
          <a:p>
            <a:pPr algn="ctr" eaLnBrk="0" fontAlgn="t" hangingPunct="0">
              <a:defRPr/>
            </a:pPr>
            <a:endParaRPr lang="en-US" sz="800">
              <a:solidFill>
                <a:srgbClr val="FFFFFF"/>
              </a:solidFill>
              <a:latin typeface="Arial" charset="0"/>
              <a:cs typeface="Arial" charset="0"/>
            </a:endParaRPr>
          </a:p>
          <a:p>
            <a:pPr algn="ctr" eaLnBrk="0" fontAlgn="t" hangingPunct="0">
              <a:defRPr/>
            </a:pPr>
            <a:endParaRPr lang="en-US" sz="800">
              <a:solidFill>
                <a:srgbClr val="FFFFFF"/>
              </a:solidFill>
              <a:latin typeface="Arial" charset="0"/>
              <a:cs typeface="Arial" charset="0"/>
            </a:endParaRPr>
          </a:p>
          <a:p>
            <a:pPr algn="ctr" eaLnBrk="0" fontAlgn="t" hangingPunct="0">
              <a:defRPr/>
            </a:pPr>
            <a:endParaRPr lang="en-US" sz="800">
              <a:solidFill>
                <a:srgbClr val="FFFFFF"/>
              </a:solidFill>
              <a:latin typeface="Arial" charset="0"/>
              <a:cs typeface="Arial" charset="0"/>
            </a:endParaRPr>
          </a:p>
        </p:txBody>
      </p:sp>
      <p:graphicFrame>
        <p:nvGraphicFramePr>
          <p:cNvPr id="11283" name="Object 43"/>
          <p:cNvGraphicFramePr>
            <a:graphicFrameLocks noChangeAspect="1"/>
          </p:cNvGraphicFramePr>
          <p:nvPr>
            <p:extLst>
              <p:ext uri="{D42A27DB-BD31-4B8C-83A1-F6EECF244321}">
                <p14:modId xmlns:p14="http://schemas.microsoft.com/office/powerpoint/2010/main" val="4016054138"/>
              </p:ext>
            </p:extLst>
          </p:nvPr>
        </p:nvGraphicFramePr>
        <p:xfrm>
          <a:off x="1066800" y="4419600"/>
          <a:ext cx="7648575" cy="2286000"/>
        </p:xfrm>
        <a:graphic>
          <a:graphicData uri="http://schemas.openxmlformats.org/presentationml/2006/ole">
            <mc:AlternateContent xmlns:mc="http://schemas.openxmlformats.org/markup-compatibility/2006">
              <mc:Choice xmlns:v="urn:schemas-microsoft-com:vml" Requires="v">
                <p:oleObj spid="_x0000_s11332" name="Visio" r:id="rId16" imgW="10790903" imgH="3231931" progId="Visio.Drawing.11">
                  <p:embed/>
                </p:oleObj>
              </mc:Choice>
              <mc:Fallback>
                <p:oleObj name="Visio" r:id="rId16" imgW="10790903" imgH="3231931" progId="Visio.Drawing.11">
                  <p:embed/>
                  <p:pic>
                    <p:nvPicPr>
                      <p:cNvPr id="0" name="Object 4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66800" y="4419600"/>
                        <a:ext cx="7648575" cy="2286000"/>
                      </a:xfrm>
                      <a:prstGeom prst="rect">
                        <a:avLst/>
                      </a:prstGeom>
                      <a:noFill/>
                      <a:ln>
                        <a:noFill/>
                      </a:ln>
                    </p:spPr>
                  </p:pic>
                </p:oleObj>
              </mc:Fallback>
            </mc:AlternateContent>
          </a:graphicData>
        </a:graphic>
      </p:graphicFrame>
      <p:pic>
        <p:nvPicPr>
          <p:cNvPr id="11284" name="Picture 60" descr="fl_0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06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5" name="Picture 61" descr="fl_0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906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Picture 62" descr="fl_0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954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7" name="Picture 63" descr="flag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002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8" name="Picture 64" descr="flag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050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9" name="Picture 65" descr="Flag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098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0" name="Picture 66" descr="flag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8194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1" name="Picture 67" descr="flag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1242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2" name="Picture 68" descr="flag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4290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Picture 69" descr="flag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7338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4" name="Picture 70" descr="flag1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0386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5" name="Picture 71" descr="flag1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3434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6" name="Picture 72" descr="flag1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6482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7" name="Picture 73" descr="flag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9530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8" name="Picture 43" descr="C:\Users\RichardMiller\Documents\CPResearch -- RMA New Site\menu_01a.jp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600200" y="819150"/>
            <a:ext cx="120015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9" name="Rectangle 226"/>
          <p:cNvSpPr>
            <a:spLocks noChangeArrowheads="1"/>
          </p:cNvSpPr>
          <p:nvPr/>
        </p:nvSpPr>
        <p:spPr bwMode="auto">
          <a:xfrm>
            <a:off x="565150" y="-296863"/>
            <a:ext cx="5378450" cy="135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en-US" dirty="0">
                <a:latin typeface="Arial" pitchFamily="34" charset="0"/>
              </a:rPr>
              <a:t> </a:t>
            </a:r>
          </a:p>
          <a:p>
            <a:pPr algn="r" eaLnBrk="0" hangingPunct="0"/>
            <a:r>
              <a:rPr lang="en-US" sz="2800" b="1" i="1" dirty="0">
                <a:solidFill>
                  <a:srgbClr val="4A452A"/>
                </a:solidFill>
                <a:latin typeface="Times New Roman" pitchFamily="18" charset="0"/>
                <a:cs typeface="Times New Roman" pitchFamily="18" charset="0"/>
              </a:rPr>
              <a:t>Richard Miller Associates, LLC</a:t>
            </a:r>
            <a:endParaRPr lang="en-US" dirty="0">
              <a:solidFill>
                <a:srgbClr val="4A452A"/>
              </a:solidFill>
              <a:latin typeface="Arial" pitchFamily="34" charset="0"/>
            </a:endParaRPr>
          </a:p>
          <a:p>
            <a:pPr algn="r" eaLnBrk="0" hangingPunct="0"/>
            <a:r>
              <a:rPr lang="en-US" dirty="0">
                <a:latin typeface="Arial" pitchFamily="34" charset="0"/>
              </a:rPr>
              <a:t> </a:t>
            </a:r>
          </a:p>
          <a:p>
            <a:pPr algn="r" eaLnBrk="0" hangingPunct="0"/>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endParaRPr lang="en-US" sz="900" dirty="0">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13315" name="Picture 19" descr="C:\Documents and Settings\Richard Miller\My Documents\CPI Web Site 2005\7732\without_fl\images\fl_03.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10350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20" descr="C:\Documents and Settings\Richard Miller\My Documents\CPI Web Site 2005\7732\without_fl\images\fl_02.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13827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1" descr="C:\Documents and Settings\Richard Miller\My Documents\CPI Web Site 2005\7732\without_fl\flag1.gif"/>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17272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2" descr="C:\Documents and Settings\Richard Miller\My Documents\CPI Web Site 2005\7732\without_fl\flag3.gif"/>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20748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3" descr="C:\Documents and Settings\Richard Miller\My Documents\CPI Web Site 2005\7732\without_fl\Flag4.gif"/>
          <p:cNvPicPr>
            <a:picLocks noChangeAspect="1" noChangeArrowheads="1"/>
          </p:cNvPicPr>
          <p:nvPr/>
        </p:nvPicPr>
        <p:blipFill>
          <a:blip r:link="rId6">
            <a:extLst>
              <a:ext uri="{28A0092B-C50C-407E-A947-70E740481C1C}">
                <a14:useLocalDpi xmlns:a14="http://schemas.microsoft.com/office/drawing/2010/main" val="0"/>
              </a:ext>
            </a:extLst>
          </a:blip>
          <a:srcRect/>
          <a:stretch>
            <a:fillRect/>
          </a:stretch>
        </p:blipFill>
        <p:spPr bwMode="auto">
          <a:xfrm>
            <a:off x="24193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24" descr="C:\Documents and Settings\Richard Miller\My Documents\CPI Web Site 2005\7732\without_fl\flag5.gif"/>
          <p:cNvPicPr>
            <a:picLocks noChangeAspect="1" noChangeArrowheads="1"/>
          </p:cNvPicPr>
          <p:nvPr/>
        </p:nvPicPr>
        <p:blipFill>
          <a:blip r:link="rId7">
            <a:extLst>
              <a:ext uri="{28A0092B-C50C-407E-A947-70E740481C1C}">
                <a14:useLocalDpi xmlns:a14="http://schemas.microsoft.com/office/drawing/2010/main" val="0"/>
              </a:ext>
            </a:extLst>
          </a:blip>
          <a:srcRect/>
          <a:stretch>
            <a:fillRect/>
          </a:stretch>
        </p:blipFill>
        <p:spPr bwMode="auto">
          <a:xfrm>
            <a:off x="27670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25" descr="C:\Documents and Settings\Richard Miller\My Documents\CPI Web Site 2005\7732\without_fl\flag7.gif"/>
          <p:cNvPicPr>
            <a:picLocks noChangeAspect="1" noChangeArrowheads="1"/>
          </p:cNvPicPr>
          <p:nvPr/>
        </p:nvPicPr>
        <p:blipFill>
          <a:blip r:link="rId8">
            <a:extLst>
              <a:ext uri="{28A0092B-C50C-407E-A947-70E740481C1C}">
                <a14:useLocalDpi xmlns:a14="http://schemas.microsoft.com/office/drawing/2010/main" val="0"/>
              </a:ext>
            </a:extLst>
          </a:blip>
          <a:srcRect/>
          <a:stretch>
            <a:fillRect/>
          </a:stretch>
        </p:blipFill>
        <p:spPr bwMode="auto">
          <a:xfrm>
            <a:off x="31115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26" descr="C:\Documents and Settings\Richard Miller\My Documents\CPI Web Site 2005\7732\without_fl\flag8.gif"/>
          <p:cNvPicPr>
            <a:picLocks noChangeAspect="1" noChangeArrowheads="1"/>
          </p:cNvPicPr>
          <p:nvPr/>
        </p:nvPicPr>
        <p:blipFill>
          <a:blip r:link="rId9">
            <a:extLst>
              <a:ext uri="{28A0092B-C50C-407E-A947-70E740481C1C}">
                <a14:useLocalDpi xmlns:a14="http://schemas.microsoft.com/office/drawing/2010/main" val="0"/>
              </a:ext>
            </a:extLst>
          </a:blip>
          <a:srcRect/>
          <a:stretch>
            <a:fillRect/>
          </a:stretch>
        </p:blipFill>
        <p:spPr bwMode="auto">
          <a:xfrm>
            <a:off x="34591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27" descr="C:\Documents and Settings\Richard Miller\My Documents\CPI Web Site 2005\7732\without_fl\flag9.gif"/>
          <p:cNvPicPr>
            <a:picLocks noChangeAspect="1" noChangeArrowheads="1"/>
          </p:cNvPicPr>
          <p:nvPr/>
        </p:nvPicPr>
        <p:blipFill>
          <a:blip r:link="rId10">
            <a:extLst>
              <a:ext uri="{28A0092B-C50C-407E-A947-70E740481C1C}">
                <a14:useLocalDpi xmlns:a14="http://schemas.microsoft.com/office/drawing/2010/main" val="0"/>
              </a:ext>
            </a:extLst>
          </a:blip>
          <a:srcRect/>
          <a:stretch>
            <a:fillRect/>
          </a:stretch>
        </p:blipFill>
        <p:spPr bwMode="auto">
          <a:xfrm>
            <a:off x="38036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28" descr="C:\Documents and Settings\Richard Miller\My Documents\CPI Web Site 2005\7732\without_fl\flag10.gif"/>
          <p:cNvPicPr>
            <a:picLocks noChangeAspect="1" noChangeArrowheads="1"/>
          </p:cNvPicPr>
          <p:nvPr/>
        </p:nvPicPr>
        <p:blipFill>
          <a:blip r:link="rId11">
            <a:extLst>
              <a:ext uri="{28A0092B-C50C-407E-A947-70E740481C1C}">
                <a14:useLocalDpi xmlns:a14="http://schemas.microsoft.com/office/drawing/2010/main" val="0"/>
              </a:ext>
            </a:extLst>
          </a:blip>
          <a:srcRect/>
          <a:stretch>
            <a:fillRect/>
          </a:stretch>
        </p:blipFill>
        <p:spPr bwMode="auto">
          <a:xfrm>
            <a:off x="41513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29" descr="C:\Documents and Settings\Richard Miller\My Documents\CPI Web Site 2005\7732\without_fl\flag11.gif"/>
          <p:cNvPicPr>
            <a:picLocks noChangeAspect="1" noChangeArrowheads="1"/>
          </p:cNvPicPr>
          <p:nvPr/>
        </p:nvPicPr>
        <p:blipFill>
          <a:blip r:link="rId12">
            <a:extLst>
              <a:ext uri="{28A0092B-C50C-407E-A947-70E740481C1C}">
                <a14:useLocalDpi xmlns:a14="http://schemas.microsoft.com/office/drawing/2010/main" val="0"/>
              </a:ext>
            </a:extLst>
          </a:blip>
          <a:srcRect/>
          <a:stretch>
            <a:fillRect/>
          </a:stretch>
        </p:blipFill>
        <p:spPr bwMode="auto">
          <a:xfrm>
            <a:off x="44958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30" descr="C:\Documents and Settings\Richard Miller\My Documents\CPI Web Site 2005\7732\without_fl\flag12.gif"/>
          <p:cNvPicPr>
            <a:picLocks noChangeAspect="1" noChangeArrowheads="1"/>
          </p:cNvPicPr>
          <p:nvPr/>
        </p:nvPicPr>
        <p:blipFill>
          <a:blip r:link="rId13">
            <a:extLst>
              <a:ext uri="{28A0092B-C50C-407E-A947-70E740481C1C}">
                <a14:useLocalDpi xmlns:a14="http://schemas.microsoft.com/office/drawing/2010/main" val="0"/>
              </a:ext>
            </a:extLst>
          </a:blip>
          <a:srcRect/>
          <a:stretch>
            <a:fillRect/>
          </a:stretch>
        </p:blipFill>
        <p:spPr bwMode="auto">
          <a:xfrm>
            <a:off x="48434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32" descr="C:\Documents and Settings\Richard Miller\My Documents\CPI Web Site 2005\7732\without_fl\images\spacer.gif"/>
          <p:cNvPicPr>
            <a:picLocks noChangeAspect="1" noChangeArrowheads="1"/>
          </p:cNvPicPr>
          <p:nvPr/>
        </p:nvPicPr>
        <p:blipFill>
          <a:blip r:link="rId14">
            <a:extLst>
              <a:ext uri="{28A0092B-C50C-407E-A947-70E740481C1C}">
                <a14:useLocalDpi xmlns:a14="http://schemas.microsoft.com/office/drawing/2010/main" val="0"/>
              </a:ext>
            </a:extLst>
          </a:blip>
          <a:srcRect/>
          <a:stretch>
            <a:fillRect/>
          </a:stretch>
        </p:blipFill>
        <p:spPr bwMode="auto">
          <a:xfrm>
            <a:off x="671513" y="6202363"/>
            <a:ext cx="9525" cy="2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8" name="Text Box 34"/>
          <p:cNvSpPr txBox="1">
            <a:spLocks noChangeArrowheads="1"/>
          </p:cNvSpPr>
          <p:nvPr/>
        </p:nvSpPr>
        <p:spPr bwMode="auto">
          <a:xfrm>
            <a:off x="4876800" y="12954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50000"/>
              </a:spcBef>
            </a:pPr>
            <a:endParaRPr lang="en-US">
              <a:latin typeface="Arial" pitchFamily="34" charset="0"/>
            </a:endParaRPr>
          </a:p>
        </p:txBody>
      </p:sp>
      <p:sp>
        <p:nvSpPr>
          <p:cNvPr id="71715" name="Rectangle 35"/>
          <p:cNvSpPr>
            <a:spLocks noChangeArrowheads="1"/>
          </p:cNvSpPr>
          <p:nvPr/>
        </p:nvSpPr>
        <p:spPr bwMode="auto">
          <a:xfrm>
            <a:off x="3459163" y="762000"/>
            <a:ext cx="5380037" cy="5413020"/>
          </a:xfrm>
          <a:prstGeom prst="rect">
            <a:avLst/>
          </a:prstGeom>
          <a:solidFill>
            <a:schemeClr val="bg1">
              <a:lumMod val="95000"/>
            </a:schemeClr>
          </a:solidFill>
          <a:ln w="9525">
            <a:noFill/>
            <a:miter lim="800000"/>
            <a:headEnd/>
            <a:tailEnd/>
          </a:ln>
          <a:effectLst>
            <a:softEdge rad="635000"/>
          </a:effectLst>
        </p:spPr>
        <p:txBody>
          <a:bodyPr wrap="square">
            <a:spAutoFit/>
          </a:bodyPr>
          <a:lstStyle/>
          <a:p>
            <a:pPr>
              <a:defRPr/>
            </a:pPr>
            <a:r>
              <a:rPr lang="en-US" altLang="ko-KR" sz="2400" b="1" dirty="0">
                <a:solidFill>
                  <a:srgbClr val="0070C0"/>
                </a:solidFill>
                <a:latin typeface="+mn-lt"/>
                <a:ea typeface="굴림" pitchFamily="34" charset="-127"/>
                <a:cs typeface="Arial" charset="0"/>
              </a:rPr>
              <a:t>RMA Testing </a:t>
            </a:r>
            <a:r>
              <a:rPr lang="en-US" altLang="ko-KR" sz="2400" b="1" dirty="0" smtClean="0">
                <a:solidFill>
                  <a:srgbClr val="0070C0"/>
                </a:solidFill>
                <a:latin typeface="+mn-lt"/>
                <a:ea typeface="굴림" pitchFamily="34" charset="-127"/>
                <a:cs typeface="Arial" charset="0"/>
              </a:rPr>
              <a:t>Centers</a:t>
            </a:r>
            <a:endParaRPr lang="en-US" altLang="ko-KR" b="1" dirty="0">
              <a:solidFill>
                <a:srgbClr val="0070C0"/>
              </a:solidFill>
              <a:latin typeface="+mn-lt"/>
              <a:ea typeface="굴림" pitchFamily="34" charset="-127"/>
              <a:cs typeface="Arial" charset="0"/>
            </a:endParaRPr>
          </a:p>
          <a:p>
            <a:pPr>
              <a:defRPr/>
            </a:pPr>
            <a:endParaRPr lang="en-US" altLang="ko-KR" sz="1000" b="1" dirty="0">
              <a:latin typeface="+mn-lt"/>
              <a:ea typeface="굴림" pitchFamily="34" charset="-127"/>
              <a:cs typeface="Arial" charset="0"/>
            </a:endParaRPr>
          </a:p>
          <a:p>
            <a:pPr>
              <a:defRPr/>
            </a:pPr>
            <a:r>
              <a:rPr lang="en-US" altLang="ko-KR" sz="1600" dirty="0">
                <a:latin typeface="+mn-lt"/>
                <a:ea typeface="굴림" pitchFamily="34" charset="-127"/>
                <a:cs typeface="Arial" charset="0"/>
              </a:rPr>
              <a:t>Not all products are suited for research conducted by phone, mail or the Internet.  Testing Centers allow Face to Face, IDI or Gang  interviews to be conducted qualitatively or quantitatively with . . .</a:t>
            </a:r>
          </a:p>
          <a:p>
            <a:pPr>
              <a:spcBef>
                <a:spcPct val="25000"/>
              </a:spcBef>
              <a:spcAft>
                <a:spcPct val="25000"/>
              </a:spcAft>
              <a:defRPr/>
            </a:pPr>
            <a:endParaRPr lang="en-US" altLang="ko-KR" sz="1050" dirty="0">
              <a:latin typeface="+mn-lt"/>
              <a:ea typeface="굴림" pitchFamily="34" charset="-127"/>
              <a:cs typeface="Arial" charset="0"/>
            </a:endParaRPr>
          </a:p>
          <a:p>
            <a:pPr>
              <a:spcBef>
                <a:spcPct val="25000"/>
              </a:spcBef>
              <a:spcAft>
                <a:spcPct val="25000"/>
              </a:spcAft>
              <a:buFontTx/>
              <a:buBlip>
                <a:blip r:embed="rId15"/>
              </a:buBlip>
              <a:defRPr/>
            </a:pPr>
            <a:r>
              <a:rPr lang="en-US" altLang="ko-KR" sz="1600" dirty="0">
                <a:latin typeface="+mn-lt"/>
                <a:ea typeface="굴림" pitchFamily="34" charset="-127"/>
                <a:cs typeface="Arial" charset="0"/>
              </a:rPr>
              <a:t>   </a:t>
            </a:r>
            <a:r>
              <a:rPr lang="en-US" altLang="ko-KR" sz="1600" dirty="0">
                <a:solidFill>
                  <a:schemeClr val="tx2"/>
                </a:solidFill>
                <a:latin typeface="+mn-lt"/>
                <a:ea typeface="굴림" pitchFamily="34" charset="-127"/>
                <a:cs typeface="Arial" charset="0"/>
              </a:rPr>
              <a:t>Test products that need to be seen, picked up or touched.  </a:t>
            </a:r>
          </a:p>
          <a:p>
            <a:pPr>
              <a:spcBef>
                <a:spcPct val="25000"/>
              </a:spcBef>
              <a:spcAft>
                <a:spcPct val="25000"/>
              </a:spcAft>
              <a:buFontTx/>
              <a:buBlip>
                <a:blip r:embed="rId15"/>
              </a:buBlip>
              <a:defRPr/>
            </a:pPr>
            <a:r>
              <a:rPr lang="en-US" altLang="ko-KR" sz="1600" dirty="0">
                <a:solidFill>
                  <a:schemeClr val="tx2"/>
                </a:solidFill>
                <a:latin typeface="+mn-lt"/>
                <a:ea typeface="굴림" pitchFamily="34" charset="-127"/>
                <a:cs typeface="Arial" charset="0"/>
              </a:rPr>
              <a:t>   A controlled environment. </a:t>
            </a:r>
          </a:p>
          <a:p>
            <a:pPr>
              <a:spcBef>
                <a:spcPct val="25000"/>
              </a:spcBef>
              <a:spcAft>
                <a:spcPct val="25000"/>
              </a:spcAft>
              <a:buFontTx/>
              <a:buBlip>
                <a:blip r:embed="rId15"/>
              </a:buBlip>
              <a:defRPr/>
            </a:pPr>
            <a:r>
              <a:rPr lang="en-US" altLang="ko-KR" sz="1600" dirty="0">
                <a:solidFill>
                  <a:schemeClr val="tx2"/>
                </a:solidFill>
                <a:latin typeface="+mn-lt"/>
                <a:ea typeface="굴림" pitchFamily="34" charset="-127"/>
                <a:cs typeface="Arial" charset="0"/>
              </a:rPr>
              <a:t>   Complicated rotations and multiple products. </a:t>
            </a:r>
          </a:p>
          <a:p>
            <a:pPr>
              <a:spcBef>
                <a:spcPct val="25000"/>
              </a:spcBef>
              <a:spcAft>
                <a:spcPct val="25000"/>
              </a:spcAft>
              <a:buFontTx/>
              <a:buBlip>
                <a:blip r:embed="rId15"/>
              </a:buBlip>
              <a:defRPr/>
            </a:pPr>
            <a:r>
              <a:rPr lang="en-US" altLang="ko-KR" sz="1600" dirty="0">
                <a:solidFill>
                  <a:schemeClr val="tx2"/>
                </a:solidFill>
                <a:latin typeface="+mn-lt"/>
                <a:ea typeface="굴림" pitchFamily="34" charset="-127"/>
                <a:cs typeface="Arial" charset="0"/>
              </a:rPr>
              <a:t>   Placements of products for in-home use tests.   </a:t>
            </a:r>
          </a:p>
          <a:p>
            <a:pPr>
              <a:spcBef>
                <a:spcPct val="25000"/>
              </a:spcBef>
              <a:spcAft>
                <a:spcPct val="25000"/>
              </a:spcAft>
              <a:buFontTx/>
              <a:buBlip>
                <a:blip r:embed="rId15"/>
              </a:buBlip>
              <a:defRPr/>
            </a:pPr>
            <a:r>
              <a:rPr lang="en-US" altLang="ko-KR" sz="1600" dirty="0">
                <a:solidFill>
                  <a:schemeClr val="tx2"/>
                </a:solidFill>
                <a:latin typeface="+mn-lt"/>
                <a:ea typeface="굴림" pitchFamily="34" charset="-127"/>
                <a:cs typeface="Arial" charset="0"/>
              </a:rPr>
              <a:t>   Products that are frozen or refrigerated, fragile or large, or require a demonstration. </a:t>
            </a:r>
          </a:p>
          <a:p>
            <a:pPr>
              <a:spcBef>
                <a:spcPct val="25000"/>
              </a:spcBef>
              <a:spcAft>
                <a:spcPct val="25000"/>
              </a:spcAft>
              <a:buFontTx/>
              <a:buBlip>
                <a:blip r:embed="rId15"/>
              </a:buBlip>
              <a:defRPr/>
            </a:pPr>
            <a:r>
              <a:rPr lang="en-US" altLang="ko-KR" sz="1600" dirty="0">
                <a:solidFill>
                  <a:schemeClr val="tx2"/>
                </a:solidFill>
                <a:latin typeface="+mn-lt"/>
                <a:ea typeface="굴림" pitchFamily="34" charset="-127"/>
                <a:cs typeface="Arial" charset="0"/>
              </a:rPr>
              <a:t>   Viewing respondent reactions behind a one-way mirror. </a:t>
            </a:r>
          </a:p>
          <a:p>
            <a:pPr>
              <a:spcBef>
                <a:spcPct val="25000"/>
              </a:spcBef>
              <a:spcAft>
                <a:spcPct val="25000"/>
              </a:spcAft>
              <a:buFontTx/>
              <a:buBlip>
                <a:blip r:embed="rId15"/>
              </a:buBlip>
              <a:defRPr/>
            </a:pPr>
            <a:r>
              <a:rPr lang="en-US" altLang="ko-KR" sz="1600" dirty="0">
                <a:solidFill>
                  <a:schemeClr val="tx2"/>
                </a:solidFill>
                <a:latin typeface="+mn-lt"/>
                <a:ea typeface="굴림" pitchFamily="34" charset="-127"/>
                <a:cs typeface="Arial" charset="0"/>
              </a:rPr>
              <a:t>   Pretesting of the questionnaires and research methodology.</a:t>
            </a:r>
          </a:p>
          <a:p>
            <a:pPr>
              <a:defRPr/>
            </a:pPr>
            <a:r>
              <a:rPr lang="en-US" altLang="ko-KR" sz="1600" dirty="0">
                <a:latin typeface="+mn-lt"/>
                <a:ea typeface="굴림" pitchFamily="34" charset="-127"/>
                <a:cs typeface="Arial" charset="0"/>
              </a:rPr>
              <a:t> </a:t>
            </a:r>
          </a:p>
          <a:p>
            <a:pPr>
              <a:defRPr/>
            </a:pPr>
            <a:r>
              <a:rPr lang="en-US" altLang="ko-KR" sz="1600" b="1" dirty="0">
                <a:solidFill>
                  <a:srgbClr val="FF3300"/>
                </a:solidFill>
                <a:latin typeface="+mn-lt"/>
                <a:ea typeface="굴림" pitchFamily="34" charset="-127"/>
                <a:cs typeface="Arial" charset="0"/>
              </a:rPr>
              <a:t>We measure consumer reactions by their senses for</a:t>
            </a:r>
          </a:p>
          <a:p>
            <a:pPr algn="ctr">
              <a:defRPr/>
            </a:pPr>
            <a:r>
              <a:rPr lang="en-US" altLang="ko-KR" sz="1600" b="1" dirty="0">
                <a:solidFill>
                  <a:srgbClr val="FF3300"/>
                </a:solidFill>
                <a:latin typeface="+mn-lt"/>
                <a:ea typeface="굴림" pitchFamily="34" charset="-127"/>
                <a:cs typeface="Arial" charset="0"/>
              </a:rPr>
              <a:t>Touch, Taste, Feel, Smell, Sound and Sight!!</a:t>
            </a:r>
          </a:p>
        </p:txBody>
      </p:sp>
      <p:sp>
        <p:nvSpPr>
          <p:cNvPr id="13330" name="Rectangle 4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13331" name="Picture 55" descr="fl_0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06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56" descr="fl_0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906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57" descr="fl_0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954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4" name="Picture 58" descr="flag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002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59" descr="flag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050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6" name="Picture 60" descr="Flag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098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Picture 61" descr="flag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8194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Picture 62" descr="flag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1242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9" name="Picture 63" descr="flag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4290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0" name="Picture 64" descr="flag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7338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1" name="Picture 65" descr="flag1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0386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2" name="Picture 66" descr="flag1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3434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3" name="Picture 67" descr="flag1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6482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4" name="Picture 68" descr="flag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9530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5" name="Rectangle 226"/>
          <p:cNvSpPr>
            <a:spLocks noChangeArrowheads="1"/>
          </p:cNvSpPr>
          <p:nvPr/>
        </p:nvSpPr>
        <p:spPr bwMode="auto">
          <a:xfrm>
            <a:off x="565150" y="-296863"/>
            <a:ext cx="5378450" cy="135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en-US" dirty="0">
                <a:latin typeface="Arial" pitchFamily="34" charset="0"/>
              </a:rPr>
              <a:t> </a:t>
            </a:r>
          </a:p>
          <a:p>
            <a:pPr algn="r" eaLnBrk="0" hangingPunct="0"/>
            <a:r>
              <a:rPr lang="en-US" sz="2800" b="1" i="1" dirty="0">
                <a:solidFill>
                  <a:srgbClr val="4A452A"/>
                </a:solidFill>
                <a:latin typeface="Times New Roman" pitchFamily="18" charset="0"/>
                <a:cs typeface="Times New Roman" pitchFamily="18" charset="0"/>
              </a:rPr>
              <a:t>Richard Miller Associates, LLC</a:t>
            </a:r>
            <a:endParaRPr lang="en-US" dirty="0">
              <a:solidFill>
                <a:srgbClr val="4A452A"/>
              </a:solidFill>
              <a:latin typeface="Arial" pitchFamily="34" charset="0"/>
            </a:endParaRPr>
          </a:p>
          <a:p>
            <a:pPr algn="r" eaLnBrk="0" hangingPunct="0"/>
            <a:r>
              <a:rPr lang="en-US" dirty="0">
                <a:latin typeface="Arial" pitchFamily="34" charset="0"/>
              </a:rPr>
              <a:t> </a:t>
            </a:r>
          </a:p>
          <a:p>
            <a:pPr algn="r" eaLnBrk="0" hangingPunct="0"/>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endParaRPr lang="en-US" sz="900" dirty="0">
              <a:latin typeface="Arial" pitchFamily="34" charset="0"/>
            </a:endParaRPr>
          </a:p>
        </p:txBody>
      </p:sp>
      <p:pic>
        <p:nvPicPr>
          <p:cNvPr id="13346" name="Picture 42" descr="C:\Users\RichardMiller\Documents\CPResearch -- RMA New Site\menu_03a.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676400" y="847725"/>
            <a:ext cx="119062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10246" name="Picture 19" descr="C:\Documents and Settings\Richard Miller\My Documents\CPI Web Site 2005\7732\without_fl\images\fl_03.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10350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20" descr="C:\Documents and Settings\Richard Miller\My Documents\CPI Web Site 2005\7732\without_fl\images\fl_02.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13827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21" descr="C:\Documents and Settings\Richard Miller\My Documents\CPI Web Site 2005\7732\without_fl\flag1.gif"/>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17272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22" descr="C:\Documents and Settings\Richard Miller\My Documents\CPI Web Site 2005\7732\without_fl\flag3.gif"/>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20748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23" descr="C:\Documents and Settings\Richard Miller\My Documents\CPI Web Site 2005\7732\without_fl\Flag4.gif"/>
          <p:cNvPicPr>
            <a:picLocks noChangeAspect="1" noChangeArrowheads="1"/>
          </p:cNvPicPr>
          <p:nvPr/>
        </p:nvPicPr>
        <p:blipFill>
          <a:blip r:link="rId6">
            <a:extLst>
              <a:ext uri="{28A0092B-C50C-407E-A947-70E740481C1C}">
                <a14:useLocalDpi xmlns:a14="http://schemas.microsoft.com/office/drawing/2010/main" val="0"/>
              </a:ext>
            </a:extLst>
          </a:blip>
          <a:srcRect/>
          <a:stretch>
            <a:fillRect/>
          </a:stretch>
        </p:blipFill>
        <p:spPr bwMode="auto">
          <a:xfrm>
            <a:off x="24193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24" descr="C:\Documents and Settings\Richard Miller\My Documents\CPI Web Site 2005\7732\without_fl\flag5.gif"/>
          <p:cNvPicPr>
            <a:picLocks noChangeAspect="1" noChangeArrowheads="1"/>
          </p:cNvPicPr>
          <p:nvPr/>
        </p:nvPicPr>
        <p:blipFill>
          <a:blip r:link="rId7">
            <a:extLst>
              <a:ext uri="{28A0092B-C50C-407E-A947-70E740481C1C}">
                <a14:useLocalDpi xmlns:a14="http://schemas.microsoft.com/office/drawing/2010/main" val="0"/>
              </a:ext>
            </a:extLst>
          </a:blip>
          <a:srcRect/>
          <a:stretch>
            <a:fillRect/>
          </a:stretch>
        </p:blipFill>
        <p:spPr bwMode="auto">
          <a:xfrm>
            <a:off x="27670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25" descr="C:\Documents and Settings\Richard Miller\My Documents\CPI Web Site 2005\7732\without_fl\flag7.gif"/>
          <p:cNvPicPr>
            <a:picLocks noChangeAspect="1" noChangeArrowheads="1"/>
          </p:cNvPicPr>
          <p:nvPr/>
        </p:nvPicPr>
        <p:blipFill>
          <a:blip r:link="rId8">
            <a:extLst>
              <a:ext uri="{28A0092B-C50C-407E-A947-70E740481C1C}">
                <a14:useLocalDpi xmlns:a14="http://schemas.microsoft.com/office/drawing/2010/main" val="0"/>
              </a:ext>
            </a:extLst>
          </a:blip>
          <a:srcRect/>
          <a:stretch>
            <a:fillRect/>
          </a:stretch>
        </p:blipFill>
        <p:spPr bwMode="auto">
          <a:xfrm>
            <a:off x="31115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26" descr="C:\Documents and Settings\Richard Miller\My Documents\CPI Web Site 2005\7732\without_fl\flag8.gif"/>
          <p:cNvPicPr>
            <a:picLocks noChangeAspect="1" noChangeArrowheads="1"/>
          </p:cNvPicPr>
          <p:nvPr/>
        </p:nvPicPr>
        <p:blipFill>
          <a:blip r:link="rId9">
            <a:extLst>
              <a:ext uri="{28A0092B-C50C-407E-A947-70E740481C1C}">
                <a14:useLocalDpi xmlns:a14="http://schemas.microsoft.com/office/drawing/2010/main" val="0"/>
              </a:ext>
            </a:extLst>
          </a:blip>
          <a:srcRect/>
          <a:stretch>
            <a:fillRect/>
          </a:stretch>
        </p:blipFill>
        <p:spPr bwMode="auto">
          <a:xfrm>
            <a:off x="34591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27" descr="C:\Documents and Settings\Richard Miller\My Documents\CPI Web Site 2005\7732\without_fl\flag9.gif"/>
          <p:cNvPicPr>
            <a:picLocks noChangeAspect="1" noChangeArrowheads="1"/>
          </p:cNvPicPr>
          <p:nvPr/>
        </p:nvPicPr>
        <p:blipFill>
          <a:blip r:link="rId10">
            <a:extLst>
              <a:ext uri="{28A0092B-C50C-407E-A947-70E740481C1C}">
                <a14:useLocalDpi xmlns:a14="http://schemas.microsoft.com/office/drawing/2010/main" val="0"/>
              </a:ext>
            </a:extLst>
          </a:blip>
          <a:srcRect/>
          <a:stretch>
            <a:fillRect/>
          </a:stretch>
        </p:blipFill>
        <p:spPr bwMode="auto">
          <a:xfrm>
            <a:off x="38036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28" descr="C:\Documents and Settings\Richard Miller\My Documents\CPI Web Site 2005\7732\without_fl\flag10.gif"/>
          <p:cNvPicPr>
            <a:picLocks noChangeAspect="1" noChangeArrowheads="1"/>
          </p:cNvPicPr>
          <p:nvPr/>
        </p:nvPicPr>
        <p:blipFill>
          <a:blip r:link="rId11">
            <a:extLst>
              <a:ext uri="{28A0092B-C50C-407E-A947-70E740481C1C}">
                <a14:useLocalDpi xmlns:a14="http://schemas.microsoft.com/office/drawing/2010/main" val="0"/>
              </a:ext>
            </a:extLst>
          </a:blip>
          <a:srcRect/>
          <a:stretch>
            <a:fillRect/>
          </a:stretch>
        </p:blipFill>
        <p:spPr bwMode="auto">
          <a:xfrm>
            <a:off x="41513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29" descr="C:\Documents and Settings\Richard Miller\My Documents\CPI Web Site 2005\7732\without_fl\flag11.gif"/>
          <p:cNvPicPr>
            <a:picLocks noChangeAspect="1" noChangeArrowheads="1"/>
          </p:cNvPicPr>
          <p:nvPr/>
        </p:nvPicPr>
        <p:blipFill>
          <a:blip r:link="rId12">
            <a:extLst>
              <a:ext uri="{28A0092B-C50C-407E-A947-70E740481C1C}">
                <a14:useLocalDpi xmlns:a14="http://schemas.microsoft.com/office/drawing/2010/main" val="0"/>
              </a:ext>
            </a:extLst>
          </a:blip>
          <a:srcRect/>
          <a:stretch>
            <a:fillRect/>
          </a:stretch>
        </p:blipFill>
        <p:spPr bwMode="auto">
          <a:xfrm>
            <a:off x="44958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30" descr="C:\Documents and Settings\Richard Miller\My Documents\CPI Web Site 2005\7732\without_fl\flag12.gif"/>
          <p:cNvPicPr>
            <a:picLocks noChangeAspect="1" noChangeArrowheads="1"/>
          </p:cNvPicPr>
          <p:nvPr/>
        </p:nvPicPr>
        <p:blipFill>
          <a:blip r:link="rId13">
            <a:extLst>
              <a:ext uri="{28A0092B-C50C-407E-A947-70E740481C1C}">
                <a14:useLocalDpi xmlns:a14="http://schemas.microsoft.com/office/drawing/2010/main" val="0"/>
              </a:ext>
            </a:extLst>
          </a:blip>
          <a:srcRect/>
          <a:stretch>
            <a:fillRect/>
          </a:stretch>
        </p:blipFill>
        <p:spPr bwMode="auto">
          <a:xfrm>
            <a:off x="48434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Picture 32" descr="C:\Documents and Settings\Richard Miller\My Documents\CPI Web Site 2005\7732\without_fl\images\spacer.gif"/>
          <p:cNvPicPr>
            <a:picLocks noChangeAspect="1" noChangeArrowheads="1"/>
          </p:cNvPicPr>
          <p:nvPr/>
        </p:nvPicPr>
        <p:blipFill>
          <a:blip r:link="rId14">
            <a:extLst>
              <a:ext uri="{28A0092B-C50C-407E-A947-70E740481C1C}">
                <a14:useLocalDpi xmlns:a14="http://schemas.microsoft.com/office/drawing/2010/main" val="0"/>
              </a:ext>
            </a:extLst>
          </a:blip>
          <a:srcRect/>
          <a:stretch>
            <a:fillRect/>
          </a:stretch>
        </p:blipFill>
        <p:spPr bwMode="auto">
          <a:xfrm>
            <a:off x="671513" y="6202363"/>
            <a:ext cx="9525" cy="2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9" name="Text Box 34"/>
          <p:cNvSpPr txBox="1">
            <a:spLocks noChangeArrowheads="1"/>
          </p:cNvSpPr>
          <p:nvPr/>
        </p:nvSpPr>
        <p:spPr bwMode="auto">
          <a:xfrm>
            <a:off x="4876800" y="12954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50000"/>
              </a:spcBef>
            </a:pPr>
            <a:endParaRPr lang="en-US">
              <a:latin typeface="Arial" pitchFamily="34" charset="0"/>
            </a:endParaRPr>
          </a:p>
        </p:txBody>
      </p:sp>
      <p:sp>
        <p:nvSpPr>
          <p:cNvPr id="82979" name="Rectangle 35"/>
          <p:cNvSpPr>
            <a:spLocks noChangeArrowheads="1"/>
          </p:cNvSpPr>
          <p:nvPr/>
        </p:nvSpPr>
        <p:spPr bwMode="auto">
          <a:xfrm>
            <a:off x="3886200" y="762000"/>
            <a:ext cx="5029200" cy="6047809"/>
          </a:xfrm>
          <a:prstGeom prst="rect">
            <a:avLst/>
          </a:prstGeom>
          <a:solidFill>
            <a:schemeClr val="bg1">
              <a:lumMod val="95000"/>
            </a:schemeClr>
          </a:solidFill>
          <a:ln w="9525">
            <a:noFill/>
            <a:miter lim="800000"/>
            <a:headEnd/>
            <a:tailEnd/>
          </a:ln>
          <a:effectLst>
            <a:softEdge rad="635000"/>
          </a:effectLst>
        </p:spPr>
        <p:txBody>
          <a:bodyPr wrap="square">
            <a:spAutoFit/>
          </a:bodyPr>
          <a:lstStyle/>
          <a:p>
            <a:pPr>
              <a:defRPr/>
            </a:pPr>
            <a:r>
              <a:rPr lang="en-US" altLang="ko-KR" sz="2400" b="1" dirty="0">
                <a:solidFill>
                  <a:srgbClr val="0070C0"/>
                </a:solidFill>
                <a:latin typeface="+mn-lt"/>
                <a:ea typeface="굴림" pitchFamily="34" charset="-127"/>
                <a:cs typeface="Arial" charset="0"/>
              </a:rPr>
              <a:t>RMA Testing Centers</a:t>
            </a:r>
          </a:p>
          <a:p>
            <a:endParaRPr lang="en-US" altLang="ko-KR" sz="1000" b="1" dirty="0">
              <a:effectLst>
                <a:outerShdw blurRad="38100" dist="38100" dir="2700000" algn="tl">
                  <a:srgbClr val="000000"/>
                </a:outerShdw>
              </a:effectLst>
              <a:latin typeface="+mn-lt"/>
              <a:ea typeface="굴림" pitchFamily="34" charset="-127"/>
            </a:endParaRPr>
          </a:p>
          <a:p>
            <a:r>
              <a:rPr lang="en-US" altLang="ko-KR" sz="1400" dirty="0">
                <a:latin typeface="+mn-lt"/>
                <a:ea typeface="굴림" pitchFamily="34" charset="-127"/>
              </a:rPr>
              <a:t>Face to face interviewing uses a variety of recruiting techniques to find your targeted group of respondents cost effectively – including the use of pre-recruiting, intercepting, databases and convenience sampling. </a:t>
            </a:r>
          </a:p>
          <a:p>
            <a:pPr>
              <a:spcBef>
                <a:spcPct val="25000"/>
              </a:spcBef>
              <a:spcAft>
                <a:spcPct val="25000"/>
              </a:spcAft>
            </a:pPr>
            <a:endParaRPr lang="en-US" altLang="ko-KR" sz="700" dirty="0">
              <a:latin typeface="+mn-lt"/>
              <a:ea typeface="굴림" pitchFamily="34" charset="-127"/>
            </a:endParaRPr>
          </a:p>
          <a:p>
            <a:pPr>
              <a:spcBef>
                <a:spcPct val="25000"/>
              </a:spcBef>
              <a:spcAft>
                <a:spcPct val="25000"/>
              </a:spcAft>
            </a:pPr>
            <a:r>
              <a:rPr lang="en-US" altLang="ko-KR" sz="1400" dirty="0">
                <a:latin typeface="+mn-lt"/>
                <a:ea typeface="굴림" pitchFamily="34" charset="-127"/>
              </a:rPr>
              <a:t>Testing Center associates have over 55 permanent offices in more than 25 </a:t>
            </a:r>
            <a:r>
              <a:rPr lang="en-US" altLang="ko-KR" sz="1400" dirty="0" smtClean="0">
                <a:latin typeface="+mn-lt"/>
                <a:ea typeface="굴림" pitchFamily="34" charset="-127"/>
              </a:rPr>
              <a:t>areas with significant Population Density including </a:t>
            </a:r>
            <a:r>
              <a:rPr lang="en-US" altLang="ko-KR" sz="1400" dirty="0">
                <a:latin typeface="+mn-lt"/>
                <a:ea typeface="굴림" pitchFamily="34" charset="-127"/>
              </a:rPr>
              <a:t>. . .</a:t>
            </a:r>
          </a:p>
          <a:p>
            <a:r>
              <a:rPr lang="en-US" altLang="ko-KR" sz="1400" b="1" dirty="0">
                <a:solidFill>
                  <a:srgbClr val="0070C0"/>
                </a:solidFill>
                <a:latin typeface="+mn-lt"/>
                <a:ea typeface="굴림" pitchFamily="34" charset="-127"/>
              </a:rPr>
              <a:t>East Coast</a:t>
            </a:r>
            <a:r>
              <a:rPr lang="en-US" altLang="ko-KR" sz="1400" dirty="0">
                <a:latin typeface="+mn-lt"/>
                <a:ea typeface="굴림" pitchFamily="34" charset="-127"/>
              </a:rPr>
              <a:t>	</a:t>
            </a:r>
            <a:r>
              <a:rPr lang="en-US" altLang="ko-KR" sz="1200" dirty="0">
                <a:solidFill>
                  <a:schemeClr val="tx2"/>
                </a:solidFill>
                <a:latin typeface="+mn-lt"/>
                <a:ea typeface="굴림" pitchFamily="34" charset="-127"/>
              </a:rPr>
              <a:t>New York City / New </a:t>
            </a:r>
            <a:r>
              <a:rPr lang="en-US" altLang="ko-KR" sz="1200" dirty="0" smtClean="0">
                <a:solidFill>
                  <a:schemeClr val="tx2"/>
                </a:solidFill>
                <a:latin typeface="+mn-lt"/>
                <a:ea typeface="굴림" pitchFamily="34" charset="-127"/>
              </a:rPr>
              <a:t>Jersey		</a:t>
            </a:r>
            <a:r>
              <a:rPr lang="en-US" altLang="ko-KR" sz="1400" b="1" dirty="0" smtClean="0">
                <a:solidFill>
                  <a:srgbClr val="0070C0"/>
                </a:solidFill>
                <a:latin typeface="+mn-lt"/>
                <a:ea typeface="굴림" pitchFamily="34" charset="-127"/>
              </a:rPr>
              <a:t>Canada</a:t>
            </a:r>
            <a:endParaRPr lang="en-US" altLang="ko-KR" sz="1200" b="1" dirty="0">
              <a:solidFill>
                <a:srgbClr val="0070C0"/>
              </a:solidFill>
              <a:latin typeface="+mn-lt"/>
              <a:ea typeface="굴림" pitchFamily="34" charset="-127"/>
            </a:endParaRPr>
          </a:p>
          <a:p>
            <a:r>
              <a:rPr lang="en-US" altLang="ko-KR" sz="1200" dirty="0">
                <a:solidFill>
                  <a:schemeClr val="tx2"/>
                </a:solidFill>
                <a:latin typeface="+mn-lt"/>
                <a:ea typeface="굴림" pitchFamily="34" charset="-127"/>
              </a:rPr>
              <a:t>	</a:t>
            </a:r>
            <a:r>
              <a:rPr lang="en-US" altLang="ko-KR" sz="1200" dirty="0" smtClean="0">
                <a:solidFill>
                  <a:schemeClr val="tx2"/>
                </a:solidFill>
                <a:latin typeface="+mn-lt"/>
                <a:ea typeface="굴림" pitchFamily="34" charset="-127"/>
              </a:rPr>
              <a:t>Boston			Toronto	</a:t>
            </a:r>
            <a:endParaRPr lang="en-US" altLang="ko-KR" sz="1200" dirty="0">
              <a:solidFill>
                <a:schemeClr val="tx2"/>
              </a:solidFill>
              <a:latin typeface="+mn-lt"/>
              <a:ea typeface="굴림" pitchFamily="34" charset="-127"/>
            </a:endParaRPr>
          </a:p>
          <a:p>
            <a:r>
              <a:rPr lang="en-US" altLang="ko-KR" sz="1400" b="1" dirty="0">
                <a:solidFill>
                  <a:srgbClr val="0070C0"/>
                </a:solidFill>
                <a:latin typeface="+mn-lt"/>
                <a:ea typeface="굴림" pitchFamily="34" charset="-127"/>
              </a:rPr>
              <a:t>South</a:t>
            </a:r>
            <a:r>
              <a:rPr lang="en-US" altLang="ko-KR" sz="1400" dirty="0">
                <a:latin typeface="+mn-lt"/>
                <a:ea typeface="굴림" pitchFamily="34" charset="-127"/>
              </a:rPr>
              <a:t>	</a:t>
            </a:r>
            <a:r>
              <a:rPr lang="en-US" altLang="ko-KR" sz="1200" dirty="0" smtClean="0">
                <a:solidFill>
                  <a:schemeClr val="tx2"/>
                </a:solidFill>
                <a:latin typeface="+mn-lt"/>
                <a:ea typeface="굴림" pitchFamily="34" charset="-127"/>
              </a:rPr>
              <a:t>Houston			Montreal</a:t>
            </a:r>
            <a:endParaRPr lang="en-US" altLang="ko-KR" sz="1200" dirty="0">
              <a:solidFill>
                <a:schemeClr val="tx2"/>
              </a:solidFill>
              <a:latin typeface="+mn-lt"/>
              <a:ea typeface="굴림" pitchFamily="34" charset="-127"/>
            </a:endParaRPr>
          </a:p>
          <a:p>
            <a:r>
              <a:rPr lang="en-US" altLang="ko-KR" sz="1200" dirty="0">
                <a:solidFill>
                  <a:schemeClr val="tx2"/>
                </a:solidFill>
                <a:latin typeface="+mn-lt"/>
                <a:ea typeface="굴림" pitchFamily="34" charset="-127"/>
              </a:rPr>
              <a:t>	</a:t>
            </a:r>
            <a:r>
              <a:rPr lang="en-US" altLang="ko-KR" sz="1200" dirty="0" smtClean="0">
                <a:solidFill>
                  <a:schemeClr val="tx2"/>
                </a:solidFill>
                <a:latin typeface="+mn-lt"/>
                <a:ea typeface="굴림" pitchFamily="34" charset="-127"/>
              </a:rPr>
              <a:t>Atlanta			Vancouver</a:t>
            </a:r>
          </a:p>
          <a:p>
            <a:pPr lvl="2"/>
            <a:r>
              <a:rPr lang="en-US" altLang="ko-KR" sz="1200" dirty="0" smtClean="0">
                <a:solidFill>
                  <a:schemeClr val="tx2"/>
                </a:solidFill>
                <a:latin typeface="+mn-lt"/>
                <a:ea typeface="굴림" pitchFamily="34" charset="-127"/>
              </a:rPr>
              <a:t>Florida</a:t>
            </a:r>
            <a:endParaRPr lang="en-US" altLang="ko-KR" sz="1200" dirty="0">
              <a:solidFill>
                <a:schemeClr val="tx2"/>
              </a:solidFill>
              <a:latin typeface="+mn-lt"/>
              <a:ea typeface="굴림" pitchFamily="34" charset="-127"/>
            </a:endParaRPr>
          </a:p>
          <a:p>
            <a:r>
              <a:rPr lang="en-US" altLang="ko-KR" sz="1400" b="1" dirty="0">
                <a:solidFill>
                  <a:srgbClr val="0070C0"/>
                </a:solidFill>
                <a:latin typeface="+mn-lt"/>
                <a:ea typeface="굴림" pitchFamily="34" charset="-127"/>
              </a:rPr>
              <a:t>Midwest</a:t>
            </a:r>
            <a:r>
              <a:rPr lang="en-US" altLang="ko-KR" sz="1400" dirty="0">
                <a:latin typeface="+mn-lt"/>
                <a:ea typeface="굴림" pitchFamily="34" charset="-127"/>
              </a:rPr>
              <a:t>	</a:t>
            </a:r>
            <a:r>
              <a:rPr lang="en-US" altLang="ko-KR" sz="1200" dirty="0" smtClean="0">
                <a:solidFill>
                  <a:schemeClr val="tx2"/>
                </a:solidFill>
                <a:latin typeface="+mn-lt"/>
                <a:ea typeface="굴림" pitchFamily="34" charset="-127"/>
              </a:rPr>
              <a:t>Chicago</a:t>
            </a:r>
          </a:p>
          <a:p>
            <a:pPr lvl="2"/>
            <a:r>
              <a:rPr lang="en-US" altLang="ko-KR" sz="1200" dirty="0" smtClean="0">
                <a:solidFill>
                  <a:schemeClr val="tx2"/>
                </a:solidFill>
                <a:latin typeface="+mn-lt"/>
                <a:ea typeface="굴림" pitchFamily="34" charset="-127"/>
              </a:rPr>
              <a:t>Detroit</a:t>
            </a:r>
            <a:endParaRPr lang="en-US" altLang="ko-KR" sz="1200" dirty="0">
              <a:solidFill>
                <a:schemeClr val="tx2"/>
              </a:solidFill>
              <a:latin typeface="+mn-lt"/>
              <a:ea typeface="굴림" pitchFamily="34" charset="-127"/>
            </a:endParaRPr>
          </a:p>
          <a:p>
            <a:r>
              <a:rPr lang="en-US" altLang="ko-KR" sz="1200" dirty="0">
                <a:solidFill>
                  <a:schemeClr val="tx2"/>
                </a:solidFill>
                <a:latin typeface="+mn-lt"/>
                <a:ea typeface="굴림" pitchFamily="34" charset="-127"/>
              </a:rPr>
              <a:t>	</a:t>
            </a:r>
            <a:r>
              <a:rPr lang="en-US" altLang="ko-KR" sz="1200" dirty="0" smtClean="0">
                <a:solidFill>
                  <a:schemeClr val="tx2"/>
                </a:solidFill>
                <a:latin typeface="+mn-lt"/>
                <a:ea typeface="굴림" pitchFamily="34" charset="-127"/>
              </a:rPr>
              <a:t>Dallas</a:t>
            </a:r>
          </a:p>
          <a:p>
            <a:pPr lvl="2"/>
            <a:r>
              <a:rPr lang="en-US" altLang="ko-KR" sz="1200" dirty="0" smtClean="0">
                <a:solidFill>
                  <a:schemeClr val="tx2"/>
                </a:solidFill>
                <a:latin typeface="+mn-lt"/>
                <a:ea typeface="굴림" pitchFamily="34" charset="-127"/>
              </a:rPr>
              <a:t>Houston</a:t>
            </a:r>
            <a:endParaRPr lang="en-US" altLang="ko-KR" sz="1200" dirty="0">
              <a:solidFill>
                <a:schemeClr val="tx2"/>
              </a:solidFill>
              <a:latin typeface="+mn-lt"/>
              <a:ea typeface="굴림" pitchFamily="34" charset="-127"/>
            </a:endParaRPr>
          </a:p>
          <a:p>
            <a:r>
              <a:rPr lang="en-US" altLang="ko-KR" sz="1400" b="1" dirty="0">
                <a:solidFill>
                  <a:srgbClr val="0070C0"/>
                </a:solidFill>
                <a:latin typeface="+mn-lt"/>
                <a:ea typeface="굴림" pitchFamily="34" charset="-127"/>
              </a:rPr>
              <a:t>West</a:t>
            </a:r>
            <a:r>
              <a:rPr lang="en-US" altLang="ko-KR" sz="1400" dirty="0">
                <a:latin typeface="+mn-lt"/>
                <a:ea typeface="굴림" pitchFamily="34" charset="-127"/>
              </a:rPr>
              <a:t>	</a:t>
            </a:r>
            <a:r>
              <a:rPr lang="en-US" altLang="ko-KR" sz="1200" dirty="0">
                <a:solidFill>
                  <a:schemeClr val="tx2"/>
                </a:solidFill>
                <a:latin typeface="+mn-lt"/>
                <a:ea typeface="굴림" pitchFamily="34" charset="-127"/>
              </a:rPr>
              <a:t>Los Angeles / Orange County</a:t>
            </a:r>
          </a:p>
          <a:p>
            <a:r>
              <a:rPr lang="en-US" altLang="ko-KR" sz="1200" dirty="0">
                <a:solidFill>
                  <a:schemeClr val="tx2"/>
                </a:solidFill>
                <a:latin typeface="+mn-lt"/>
                <a:ea typeface="굴림" pitchFamily="34" charset="-127"/>
              </a:rPr>
              <a:t>	San Francisco</a:t>
            </a:r>
          </a:p>
          <a:p>
            <a:r>
              <a:rPr lang="en-US" altLang="ko-KR" sz="1200" dirty="0">
                <a:solidFill>
                  <a:schemeClr val="tx2"/>
                </a:solidFill>
                <a:latin typeface="+mn-lt"/>
                <a:ea typeface="굴림" pitchFamily="34" charset="-127"/>
              </a:rPr>
              <a:t>	San Diego </a:t>
            </a:r>
          </a:p>
          <a:p>
            <a:endParaRPr lang="en-US" altLang="ko-KR" sz="1200" dirty="0" smtClean="0">
              <a:solidFill>
                <a:schemeClr val="tx2"/>
              </a:solidFill>
              <a:latin typeface="+mn-lt"/>
              <a:ea typeface="굴림" pitchFamily="34" charset="-127"/>
            </a:endParaRPr>
          </a:p>
          <a:p>
            <a:r>
              <a:rPr lang="en-US" altLang="ko-KR" sz="1400" dirty="0" smtClean="0">
                <a:latin typeface="+mn-lt"/>
                <a:ea typeface="굴림" pitchFamily="34" charset="-127"/>
              </a:rPr>
              <a:t>For </a:t>
            </a:r>
            <a:r>
              <a:rPr lang="en-US" altLang="ko-KR" sz="1400" dirty="0">
                <a:latin typeface="+mn-lt"/>
                <a:ea typeface="굴림" pitchFamily="34" charset="-127"/>
              </a:rPr>
              <a:t>those who prefer </a:t>
            </a:r>
            <a:r>
              <a:rPr lang="en-US" altLang="ko-KR" sz="1400" dirty="0">
                <a:solidFill>
                  <a:srgbClr val="FF0000"/>
                </a:solidFill>
                <a:latin typeface="+mn-lt"/>
                <a:ea typeface="굴림" pitchFamily="34" charset="-127"/>
              </a:rPr>
              <a:t>downtown</a:t>
            </a:r>
            <a:r>
              <a:rPr lang="en-US" altLang="ko-KR" sz="1400" dirty="0">
                <a:solidFill>
                  <a:srgbClr val="FF9900"/>
                </a:solidFill>
                <a:latin typeface="+mn-lt"/>
                <a:ea typeface="굴림" pitchFamily="34" charset="-127"/>
              </a:rPr>
              <a:t> </a:t>
            </a:r>
            <a:r>
              <a:rPr lang="en-US" altLang="ko-KR" sz="1400" dirty="0">
                <a:latin typeface="+mn-lt"/>
                <a:ea typeface="굴림" pitchFamily="34" charset="-127"/>
              </a:rPr>
              <a:t>locations, we now have exclusive arrangements with selected Focus Group facilities in </a:t>
            </a:r>
            <a:r>
              <a:rPr lang="en-US" altLang="ko-KR" sz="1400" dirty="0">
                <a:solidFill>
                  <a:srgbClr val="FF0000"/>
                </a:solidFill>
                <a:latin typeface="+mn-lt"/>
                <a:ea typeface="굴림" pitchFamily="34" charset="-127"/>
              </a:rPr>
              <a:t>New York, Chicago, Los Angeles, Atlanta and San Francisco</a:t>
            </a:r>
            <a:r>
              <a:rPr lang="en-US" altLang="ko-KR" sz="1200" dirty="0">
                <a:solidFill>
                  <a:srgbClr val="FF0000"/>
                </a:solidFill>
                <a:latin typeface="+mn-lt"/>
                <a:ea typeface="굴림" pitchFamily="34" charset="-127"/>
              </a:rPr>
              <a:t>.</a:t>
            </a:r>
          </a:p>
          <a:p>
            <a:pPr>
              <a:spcBef>
                <a:spcPct val="25000"/>
              </a:spcBef>
              <a:spcAft>
                <a:spcPct val="25000"/>
              </a:spcAft>
            </a:pPr>
            <a:r>
              <a:rPr lang="en-US" altLang="ko-KR" sz="1400" dirty="0">
                <a:latin typeface="+mn-lt"/>
                <a:ea typeface="굴림" pitchFamily="34" charset="-127"/>
              </a:rPr>
              <a:t>We also </a:t>
            </a:r>
            <a:r>
              <a:rPr lang="en-US" altLang="ko-KR" sz="1400" dirty="0" smtClean="0">
                <a:latin typeface="+mn-lt"/>
                <a:ea typeface="굴림" pitchFamily="34" charset="-127"/>
              </a:rPr>
              <a:t>Manage </a:t>
            </a:r>
            <a:r>
              <a:rPr lang="en-US" altLang="ko-KR" sz="1400" dirty="0">
                <a:latin typeface="+mn-lt"/>
                <a:ea typeface="굴림" pitchFamily="34" charset="-127"/>
              </a:rPr>
              <a:t>the marketing research </a:t>
            </a:r>
            <a:r>
              <a:rPr lang="en-US" altLang="ko-KR" sz="1400" dirty="0" smtClean="0">
                <a:latin typeface="+mn-lt"/>
                <a:ea typeface="굴림" pitchFamily="34" charset="-127"/>
              </a:rPr>
              <a:t> and facilities with </a:t>
            </a:r>
            <a:r>
              <a:rPr lang="en-US" altLang="ko-KR" sz="1400" dirty="0">
                <a:latin typeface="+mn-lt"/>
                <a:ea typeface="굴림" pitchFamily="34" charset="-127"/>
              </a:rPr>
              <a:t>other proven and qualified firms in non-associated cities across the USA and Canada and with select countries throughout the World.</a:t>
            </a:r>
          </a:p>
        </p:txBody>
      </p:sp>
      <p:sp>
        <p:nvSpPr>
          <p:cNvPr id="10262" name="Rectangle 4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10265" name="Picture 50" descr="fl_0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06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6" name="Picture 51" descr="fl_0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06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7" name="Picture 52" descr="fl_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954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8" name="Picture 53" descr="flag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002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9" name="Picture 54" descr="flag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050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0" name="Picture 55" descr="Flag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098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1" name="Picture 56" descr="flag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8194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2" name="Picture 57" descr="flag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1242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3" name="Picture 58" descr="flag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4290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4" name="Picture 59" descr="flag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338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5" name="Picture 60" descr="flag1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0386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6" name="Picture 61" descr="flag1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3434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7" name="Picture 62" descr="flag1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6482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8" name="Picture 63" descr="flag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9530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0" name="Rectangle 226"/>
          <p:cNvSpPr>
            <a:spLocks noChangeArrowheads="1"/>
          </p:cNvSpPr>
          <p:nvPr/>
        </p:nvSpPr>
        <p:spPr bwMode="auto">
          <a:xfrm>
            <a:off x="565150" y="-296863"/>
            <a:ext cx="5378450" cy="135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en-US" dirty="0">
                <a:latin typeface="Arial" pitchFamily="34" charset="0"/>
              </a:rPr>
              <a:t> </a:t>
            </a:r>
          </a:p>
          <a:p>
            <a:pPr algn="r" eaLnBrk="0" hangingPunct="0"/>
            <a:r>
              <a:rPr lang="en-US" sz="2800" b="1" i="1" dirty="0">
                <a:solidFill>
                  <a:srgbClr val="4A452A"/>
                </a:solidFill>
                <a:latin typeface="Times New Roman" pitchFamily="18" charset="0"/>
                <a:cs typeface="Times New Roman" pitchFamily="18" charset="0"/>
              </a:rPr>
              <a:t>Richard Miller Associates, LLC</a:t>
            </a:r>
            <a:endParaRPr lang="en-US" dirty="0">
              <a:solidFill>
                <a:srgbClr val="4A452A"/>
              </a:solidFill>
              <a:latin typeface="Arial" pitchFamily="34" charset="0"/>
            </a:endParaRPr>
          </a:p>
          <a:p>
            <a:pPr algn="r" eaLnBrk="0" hangingPunct="0"/>
            <a:r>
              <a:rPr lang="en-US" dirty="0">
                <a:latin typeface="Arial" pitchFamily="34" charset="0"/>
              </a:rPr>
              <a:t> </a:t>
            </a:r>
          </a:p>
          <a:p>
            <a:pPr algn="r" eaLnBrk="0" hangingPunct="0"/>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endParaRPr lang="en-US" sz="900" dirty="0">
              <a:latin typeface="Arial" pitchFamily="34" charset="0"/>
            </a:endParaRPr>
          </a:p>
        </p:txBody>
      </p:sp>
      <p:pic>
        <p:nvPicPr>
          <p:cNvPr id="40" name="Picture 42" descr="C:\Users\RichardMiller\Documents\CPResearch -- RMA New Site\menu_03a.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676400" y="847725"/>
            <a:ext cx="119062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357188" y="3810000"/>
            <a:ext cx="3352800" cy="2514600"/>
          </a:xfrm>
          <a:prstGeom prst="rect">
            <a:avLst/>
          </a:prstGeom>
        </p:spPr>
      </p:pic>
    </p:spTree>
    <p:extLst>
      <p:ext uri="{BB962C8B-B14F-4D97-AF65-F5344CB8AC3E}">
        <p14:creationId xmlns:p14="http://schemas.microsoft.com/office/powerpoint/2010/main" val="2852869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14339" name="Picture 19" descr="C:\Documents and Settings\Richard Miller\My Documents\CPI Web Site 2005\7732\without_fl\images\fl_03.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10350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0" descr="C:\Documents and Settings\Richard Miller\My Documents\CPI Web Site 2005\7732\without_fl\images\fl_02.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13827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1" descr="C:\Documents and Settings\Richard Miller\My Documents\CPI Web Site 2005\7732\without_fl\flag1.gif"/>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17272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2" descr="C:\Documents and Settings\Richard Miller\My Documents\CPI Web Site 2005\7732\without_fl\flag3.gif"/>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20748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23" descr="C:\Documents and Settings\Richard Miller\My Documents\CPI Web Site 2005\7732\without_fl\Flag4.gif"/>
          <p:cNvPicPr>
            <a:picLocks noChangeAspect="1" noChangeArrowheads="1"/>
          </p:cNvPicPr>
          <p:nvPr/>
        </p:nvPicPr>
        <p:blipFill>
          <a:blip r:link="rId6">
            <a:extLst>
              <a:ext uri="{28A0092B-C50C-407E-A947-70E740481C1C}">
                <a14:useLocalDpi xmlns:a14="http://schemas.microsoft.com/office/drawing/2010/main" val="0"/>
              </a:ext>
            </a:extLst>
          </a:blip>
          <a:srcRect/>
          <a:stretch>
            <a:fillRect/>
          </a:stretch>
        </p:blipFill>
        <p:spPr bwMode="auto">
          <a:xfrm>
            <a:off x="24193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24" descr="C:\Documents and Settings\Richard Miller\My Documents\CPI Web Site 2005\7732\without_fl\flag5.gif"/>
          <p:cNvPicPr>
            <a:picLocks noChangeAspect="1" noChangeArrowheads="1"/>
          </p:cNvPicPr>
          <p:nvPr/>
        </p:nvPicPr>
        <p:blipFill>
          <a:blip r:link="rId7">
            <a:extLst>
              <a:ext uri="{28A0092B-C50C-407E-A947-70E740481C1C}">
                <a14:useLocalDpi xmlns:a14="http://schemas.microsoft.com/office/drawing/2010/main" val="0"/>
              </a:ext>
            </a:extLst>
          </a:blip>
          <a:srcRect/>
          <a:stretch>
            <a:fillRect/>
          </a:stretch>
        </p:blipFill>
        <p:spPr bwMode="auto">
          <a:xfrm>
            <a:off x="27670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25" descr="C:\Documents and Settings\Richard Miller\My Documents\CPI Web Site 2005\7732\without_fl\flag7.gif"/>
          <p:cNvPicPr>
            <a:picLocks noChangeAspect="1" noChangeArrowheads="1"/>
          </p:cNvPicPr>
          <p:nvPr/>
        </p:nvPicPr>
        <p:blipFill>
          <a:blip r:link="rId8">
            <a:extLst>
              <a:ext uri="{28A0092B-C50C-407E-A947-70E740481C1C}">
                <a14:useLocalDpi xmlns:a14="http://schemas.microsoft.com/office/drawing/2010/main" val="0"/>
              </a:ext>
            </a:extLst>
          </a:blip>
          <a:srcRect/>
          <a:stretch>
            <a:fillRect/>
          </a:stretch>
        </p:blipFill>
        <p:spPr bwMode="auto">
          <a:xfrm>
            <a:off x="31115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26" descr="C:\Documents and Settings\Richard Miller\My Documents\CPI Web Site 2005\7732\without_fl\flag8.gif"/>
          <p:cNvPicPr>
            <a:picLocks noChangeAspect="1" noChangeArrowheads="1"/>
          </p:cNvPicPr>
          <p:nvPr/>
        </p:nvPicPr>
        <p:blipFill>
          <a:blip r:link="rId9">
            <a:extLst>
              <a:ext uri="{28A0092B-C50C-407E-A947-70E740481C1C}">
                <a14:useLocalDpi xmlns:a14="http://schemas.microsoft.com/office/drawing/2010/main" val="0"/>
              </a:ext>
            </a:extLst>
          </a:blip>
          <a:srcRect/>
          <a:stretch>
            <a:fillRect/>
          </a:stretch>
        </p:blipFill>
        <p:spPr bwMode="auto">
          <a:xfrm>
            <a:off x="34591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27" descr="C:\Documents and Settings\Richard Miller\My Documents\CPI Web Site 2005\7732\without_fl\flag9.gif"/>
          <p:cNvPicPr>
            <a:picLocks noChangeAspect="1" noChangeArrowheads="1"/>
          </p:cNvPicPr>
          <p:nvPr/>
        </p:nvPicPr>
        <p:blipFill>
          <a:blip r:link="rId10">
            <a:extLst>
              <a:ext uri="{28A0092B-C50C-407E-A947-70E740481C1C}">
                <a14:useLocalDpi xmlns:a14="http://schemas.microsoft.com/office/drawing/2010/main" val="0"/>
              </a:ext>
            </a:extLst>
          </a:blip>
          <a:srcRect/>
          <a:stretch>
            <a:fillRect/>
          </a:stretch>
        </p:blipFill>
        <p:spPr bwMode="auto">
          <a:xfrm>
            <a:off x="38036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28" descr="C:\Documents and Settings\Richard Miller\My Documents\CPI Web Site 2005\7732\without_fl\flag10.gif"/>
          <p:cNvPicPr>
            <a:picLocks noChangeAspect="1" noChangeArrowheads="1"/>
          </p:cNvPicPr>
          <p:nvPr/>
        </p:nvPicPr>
        <p:blipFill>
          <a:blip r:link="rId11">
            <a:extLst>
              <a:ext uri="{28A0092B-C50C-407E-A947-70E740481C1C}">
                <a14:useLocalDpi xmlns:a14="http://schemas.microsoft.com/office/drawing/2010/main" val="0"/>
              </a:ext>
            </a:extLst>
          </a:blip>
          <a:srcRect/>
          <a:stretch>
            <a:fillRect/>
          </a:stretch>
        </p:blipFill>
        <p:spPr bwMode="auto">
          <a:xfrm>
            <a:off x="41513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29" descr="C:\Documents and Settings\Richard Miller\My Documents\CPI Web Site 2005\7732\without_fl\flag11.gif"/>
          <p:cNvPicPr>
            <a:picLocks noChangeAspect="1" noChangeArrowheads="1"/>
          </p:cNvPicPr>
          <p:nvPr/>
        </p:nvPicPr>
        <p:blipFill>
          <a:blip r:link="rId12">
            <a:extLst>
              <a:ext uri="{28A0092B-C50C-407E-A947-70E740481C1C}">
                <a14:useLocalDpi xmlns:a14="http://schemas.microsoft.com/office/drawing/2010/main" val="0"/>
              </a:ext>
            </a:extLst>
          </a:blip>
          <a:srcRect/>
          <a:stretch>
            <a:fillRect/>
          </a:stretch>
        </p:blipFill>
        <p:spPr bwMode="auto">
          <a:xfrm>
            <a:off x="44958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30" descr="C:\Documents and Settings\Richard Miller\My Documents\CPI Web Site 2005\7732\without_fl\flag12.gif"/>
          <p:cNvPicPr>
            <a:picLocks noChangeAspect="1" noChangeArrowheads="1"/>
          </p:cNvPicPr>
          <p:nvPr/>
        </p:nvPicPr>
        <p:blipFill>
          <a:blip r:link="rId13">
            <a:extLst>
              <a:ext uri="{28A0092B-C50C-407E-A947-70E740481C1C}">
                <a14:useLocalDpi xmlns:a14="http://schemas.microsoft.com/office/drawing/2010/main" val="0"/>
              </a:ext>
            </a:extLst>
          </a:blip>
          <a:srcRect/>
          <a:stretch>
            <a:fillRect/>
          </a:stretch>
        </p:blipFill>
        <p:spPr bwMode="auto">
          <a:xfrm>
            <a:off x="48434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32" descr="C:\Documents and Settings\Richard Miller\My Documents\CPI Web Site 2005\7732\without_fl\images\spacer.gif"/>
          <p:cNvPicPr>
            <a:picLocks noChangeAspect="1" noChangeArrowheads="1"/>
          </p:cNvPicPr>
          <p:nvPr/>
        </p:nvPicPr>
        <p:blipFill>
          <a:blip r:link="rId14">
            <a:extLst>
              <a:ext uri="{28A0092B-C50C-407E-A947-70E740481C1C}">
                <a14:useLocalDpi xmlns:a14="http://schemas.microsoft.com/office/drawing/2010/main" val="0"/>
              </a:ext>
            </a:extLst>
          </a:blip>
          <a:srcRect/>
          <a:stretch>
            <a:fillRect/>
          </a:stretch>
        </p:blipFill>
        <p:spPr bwMode="auto">
          <a:xfrm>
            <a:off x="671513" y="6202363"/>
            <a:ext cx="9525" cy="2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Text Box 34"/>
          <p:cNvSpPr txBox="1">
            <a:spLocks noChangeArrowheads="1"/>
          </p:cNvSpPr>
          <p:nvPr/>
        </p:nvSpPr>
        <p:spPr bwMode="auto">
          <a:xfrm>
            <a:off x="4876800" y="12954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50000"/>
              </a:spcBef>
            </a:pPr>
            <a:endParaRPr lang="en-US">
              <a:latin typeface="Arial" pitchFamily="34" charset="0"/>
            </a:endParaRPr>
          </a:p>
        </p:txBody>
      </p:sp>
      <p:sp>
        <p:nvSpPr>
          <p:cNvPr id="71715" name="Rectangle 35"/>
          <p:cNvSpPr>
            <a:spLocks noChangeArrowheads="1"/>
          </p:cNvSpPr>
          <p:nvPr/>
        </p:nvSpPr>
        <p:spPr bwMode="auto">
          <a:xfrm>
            <a:off x="3886200" y="798513"/>
            <a:ext cx="4876800" cy="6001643"/>
          </a:xfrm>
          <a:prstGeom prst="rect">
            <a:avLst/>
          </a:prstGeom>
          <a:solidFill>
            <a:schemeClr val="bg1">
              <a:lumMod val="95000"/>
            </a:schemeClr>
          </a:solidFill>
          <a:ln w="9525">
            <a:noFill/>
            <a:miter lim="800000"/>
            <a:headEnd/>
            <a:tailEnd/>
          </a:ln>
          <a:effectLst>
            <a:softEdge rad="635000"/>
          </a:effectLst>
        </p:spPr>
        <p:txBody>
          <a:bodyPr wrap="square">
            <a:spAutoFit/>
          </a:bodyPr>
          <a:lstStyle/>
          <a:p>
            <a:pPr>
              <a:defRPr/>
            </a:pPr>
            <a:r>
              <a:rPr lang="en-US" altLang="ko-KR" sz="2400" b="1" dirty="0">
                <a:solidFill>
                  <a:srgbClr val="0070C0"/>
                </a:solidFill>
                <a:latin typeface="+mn-lt"/>
                <a:ea typeface="굴림" pitchFamily="34" charset="-127"/>
                <a:cs typeface="Arial" charset="0"/>
              </a:rPr>
              <a:t>RMA Centers for </a:t>
            </a:r>
            <a:endParaRPr lang="en-US" altLang="ko-KR" sz="2400" b="1" dirty="0" smtClean="0">
              <a:solidFill>
                <a:srgbClr val="0070C0"/>
              </a:solidFill>
              <a:latin typeface="+mn-lt"/>
              <a:ea typeface="굴림" pitchFamily="34" charset="-127"/>
              <a:cs typeface="Arial" charset="0"/>
            </a:endParaRPr>
          </a:p>
          <a:p>
            <a:pPr>
              <a:defRPr/>
            </a:pPr>
            <a:r>
              <a:rPr lang="en-US" altLang="ko-KR" sz="2400" b="1" dirty="0" smtClean="0">
                <a:solidFill>
                  <a:srgbClr val="0070C0"/>
                </a:solidFill>
                <a:latin typeface="+mn-lt"/>
                <a:ea typeface="굴림" pitchFamily="34" charset="-127"/>
                <a:cs typeface="Arial" charset="0"/>
              </a:rPr>
              <a:t>Automobile </a:t>
            </a:r>
            <a:r>
              <a:rPr lang="en-US" altLang="ko-KR" sz="2400" b="1" dirty="0">
                <a:solidFill>
                  <a:srgbClr val="0070C0"/>
                </a:solidFill>
                <a:latin typeface="+mn-lt"/>
                <a:ea typeface="굴림" pitchFamily="34" charset="-127"/>
                <a:cs typeface="Arial" charset="0"/>
              </a:rPr>
              <a:t>Product Clinics</a:t>
            </a:r>
          </a:p>
          <a:p>
            <a:pPr>
              <a:defRPr/>
            </a:pPr>
            <a:endParaRPr lang="en-US" altLang="ko-KR" sz="1100" dirty="0" smtClean="0">
              <a:latin typeface="+mn-lt"/>
              <a:ea typeface="굴림" pitchFamily="34" charset="-127"/>
              <a:cs typeface="Arial" charset="0"/>
            </a:endParaRPr>
          </a:p>
          <a:p>
            <a:pPr>
              <a:defRPr/>
            </a:pPr>
            <a:r>
              <a:rPr lang="en-US" altLang="ko-KR" sz="1600" dirty="0" smtClean="0">
                <a:latin typeface="+mn-lt"/>
                <a:ea typeface="굴림" pitchFamily="34" charset="-127"/>
                <a:cs typeface="Arial" charset="0"/>
              </a:rPr>
              <a:t>The </a:t>
            </a:r>
            <a:r>
              <a:rPr lang="en-US" altLang="ko-KR" sz="1600" dirty="0">
                <a:latin typeface="+mn-lt"/>
                <a:ea typeface="굴림" pitchFamily="34" charset="-127"/>
                <a:cs typeface="Arial" charset="0"/>
              </a:rPr>
              <a:t>Great Research Studio is the newest addition to RMA’s Group of Companies. </a:t>
            </a:r>
            <a:r>
              <a:rPr lang="en-US" sz="1600" dirty="0">
                <a:latin typeface="+mn-lt"/>
                <a:cs typeface="Arial" charset="0"/>
              </a:rPr>
              <a:t>The Great Research Studio facility is NOT a warehouse, but is a fully equipped movie studio facility that has virtually everything you will need right on location to setup and conduct your sophisticated research clinics and studies.</a:t>
            </a:r>
          </a:p>
          <a:p>
            <a:pPr>
              <a:defRPr/>
            </a:pPr>
            <a:endParaRPr lang="en-US" altLang="ko-KR" sz="1100" dirty="0">
              <a:solidFill>
                <a:schemeClr val="tx2"/>
              </a:solidFill>
              <a:latin typeface="+mn-lt"/>
              <a:ea typeface="굴림" pitchFamily="34" charset="-127"/>
              <a:cs typeface="Arial" charset="0"/>
            </a:endParaRPr>
          </a:p>
          <a:p>
            <a:pPr>
              <a:defRPr/>
            </a:pPr>
            <a:r>
              <a:rPr lang="en-US" sz="1600" dirty="0">
                <a:latin typeface="+mn-lt"/>
                <a:cs typeface="Arial" charset="0"/>
              </a:rPr>
              <a:t>The rental of the facility will be exclusive to you with highest levels of security and can be adapted for:</a:t>
            </a:r>
          </a:p>
          <a:p>
            <a:pPr>
              <a:spcBef>
                <a:spcPct val="25000"/>
              </a:spcBef>
              <a:spcAft>
                <a:spcPct val="25000"/>
              </a:spcAft>
              <a:buFontTx/>
              <a:buBlip>
                <a:blip r:embed="rId15"/>
              </a:buBlip>
              <a:defRPr/>
            </a:pPr>
            <a:r>
              <a:rPr lang="en-US" altLang="ko-KR" sz="1600" dirty="0">
                <a:solidFill>
                  <a:schemeClr val="tx1">
                    <a:lumMod val="50000"/>
                    <a:lumOff val="50000"/>
                  </a:schemeClr>
                </a:solidFill>
                <a:latin typeface="+mn-lt"/>
                <a:ea typeface="굴림" pitchFamily="34" charset="-127"/>
                <a:cs typeface="Arial" charset="0"/>
              </a:rPr>
              <a:t>   </a:t>
            </a:r>
            <a:r>
              <a:rPr lang="en-US" sz="1600" dirty="0">
                <a:solidFill>
                  <a:schemeClr val="tx1">
                    <a:lumMod val="50000"/>
                    <a:lumOff val="50000"/>
                  </a:schemeClr>
                </a:solidFill>
                <a:latin typeface="+mn-lt"/>
                <a:cs typeface="Arial" charset="0"/>
              </a:rPr>
              <a:t>1 to 7 car product clinics</a:t>
            </a:r>
          </a:p>
          <a:p>
            <a:pPr>
              <a:spcBef>
                <a:spcPct val="25000"/>
              </a:spcBef>
              <a:spcAft>
                <a:spcPct val="25000"/>
              </a:spcAft>
              <a:buFontTx/>
              <a:buBlip>
                <a:blip r:embed="rId15"/>
              </a:buBlip>
              <a:defRPr/>
            </a:pPr>
            <a:r>
              <a:rPr lang="en-US" sz="1600" dirty="0">
                <a:solidFill>
                  <a:schemeClr val="tx1">
                    <a:lumMod val="50000"/>
                    <a:lumOff val="50000"/>
                  </a:schemeClr>
                </a:solidFill>
                <a:latin typeface="+mn-lt"/>
                <a:cs typeface="Arial" charset="0"/>
              </a:rPr>
              <a:t>   Sophisticated Multi-media presentations</a:t>
            </a:r>
          </a:p>
          <a:p>
            <a:pPr>
              <a:spcBef>
                <a:spcPct val="25000"/>
              </a:spcBef>
              <a:spcAft>
                <a:spcPct val="25000"/>
              </a:spcAft>
              <a:buFontTx/>
              <a:buBlip>
                <a:blip r:embed="rId15"/>
              </a:buBlip>
              <a:defRPr/>
            </a:pPr>
            <a:r>
              <a:rPr lang="en-US" sz="1600" dirty="0">
                <a:solidFill>
                  <a:schemeClr val="tx1">
                    <a:lumMod val="50000"/>
                    <a:lumOff val="50000"/>
                  </a:schemeClr>
                </a:solidFill>
                <a:latin typeface="+mn-lt"/>
                <a:cs typeface="Arial" charset="0"/>
              </a:rPr>
              <a:t>   Focus Groups, IDIs, Mini-FGDs, Gang Sessions and sales meetings / presentations</a:t>
            </a:r>
          </a:p>
          <a:p>
            <a:pPr>
              <a:spcBef>
                <a:spcPct val="25000"/>
              </a:spcBef>
              <a:spcAft>
                <a:spcPct val="25000"/>
              </a:spcAft>
              <a:buFontTx/>
              <a:buBlip>
                <a:blip r:embed="rId15"/>
              </a:buBlip>
              <a:defRPr/>
            </a:pPr>
            <a:r>
              <a:rPr lang="en-US" sz="1600" dirty="0" smtClean="0">
                <a:solidFill>
                  <a:schemeClr val="tx1">
                    <a:lumMod val="50000"/>
                    <a:lumOff val="50000"/>
                  </a:schemeClr>
                </a:solidFill>
                <a:latin typeface="+mn-lt"/>
                <a:cs typeface="Arial" charset="0"/>
              </a:rPr>
              <a:t>  Movie </a:t>
            </a:r>
            <a:r>
              <a:rPr lang="en-US" sz="1600" dirty="0">
                <a:solidFill>
                  <a:schemeClr val="tx1">
                    <a:lumMod val="50000"/>
                    <a:lumOff val="50000"/>
                  </a:schemeClr>
                </a:solidFill>
                <a:latin typeface="+mn-lt"/>
                <a:cs typeface="Arial" charset="0"/>
              </a:rPr>
              <a:t>screenings, drive and ride,  and special events</a:t>
            </a:r>
          </a:p>
          <a:p>
            <a:pPr>
              <a:defRPr/>
            </a:pPr>
            <a:endParaRPr lang="en-US" sz="1400" b="1" i="1" dirty="0" smtClean="0">
              <a:solidFill>
                <a:srgbClr val="FF0000"/>
              </a:solidFill>
              <a:latin typeface="+mn-lt"/>
              <a:cs typeface="Arial" charset="0"/>
            </a:endParaRPr>
          </a:p>
          <a:p>
            <a:pPr>
              <a:defRPr/>
            </a:pPr>
            <a:r>
              <a:rPr lang="en-US" sz="1600" b="1" i="1" dirty="0" smtClean="0">
                <a:solidFill>
                  <a:srgbClr val="FF0000"/>
                </a:solidFill>
                <a:latin typeface="+mn-lt"/>
                <a:cs typeface="Arial" charset="0"/>
              </a:rPr>
              <a:t>Order </a:t>
            </a:r>
            <a:r>
              <a:rPr lang="en-US" sz="1600" b="1" i="1" dirty="0">
                <a:solidFill>
                  <a:srgbClr val="FF0000"/>
                </a:solidFill>
                <a:latin typeface="+mn-lt"/>
                <a:cs typeface="Arial" charset="0"/>
              </a:rPr>
              <a:t>what you need, provide you own, or use our complete research staff to assist you and your staff for a successful and delightful clinic experience !</a:t>
            </a:r>
            <a:endParaRPr lang="en-US" altLang="ko-KR" sz="1600" b="1" i="1" dirty="0">
              <a:solidFill>
                <a:srgbClr val="FF0000"/>
              </a:solidFill>
              <a:latin typeface="+mn-lt"/>
              <a:ea typeface="굴림" pitchFamily="34" charset="-127"/>
              <a:cs typeface="Arial" charset="0"/>
            </a:endParaRPr>
          </a:p>
        </p:txBody>
      </p:sp>
      <p:sp>
        <p:nvSpPr>
          <p:cNvPr id="14354" name="Rectangle 4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14355" name="Picture 55" descr="fl_0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06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6" name="Picture 56" descr="fl_0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906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7" name="Picture 57" descr="fl_0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954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8" name="Picture 58" descr="flag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002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9" name="Picture 59" descr="flag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050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0" name="Picture 60" descr="Flag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098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1" name="Picture 61" descr="flag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8194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2" name="Picture 62" descr="flag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1242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3" name="Picture 63" descr="flag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4290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4" name="Picture 64" descr="flag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7338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5" name="Picture 65" descr="flag1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0386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6" name="Picture 66" descr="flag1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3434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7" name="Picture 67" descr="flag1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6482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8" name="Picture 68" descr="flag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9530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9" name="Rectangle 226"/>
          <p:cNvSpPr>
            <a:spLocks noChangeArrowheads="1"/>
          </p:cNvSpPr>
          <p:nvPr/>
        </p:nvSpPr>
        <p:spPr bwMode="auto">
          <a:xfrm>
            <a:off x="565150" y="-296863"/>
            <a:ext cx="5378450" cy="135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en-US">
                <a:latin typeface="Arial" pitchFamily="34" charset="0"/>
              </a:rPr>
              <a:t> </a:t>
            </a:r>
          </a:p>
          <a:p>
            <a:pPr algn="r" eaLnBrk="0" hangingPunct="0"/>
            <a:r>
              <a:rPr lang="en-US" sz="2800" b="1" i="1">
                <a:solidFill>
                  <a:srgbClr val="4A452A"/>
                </a:solidFill>
                <a:latin typeface="Times New Roman" pitchFamily="18" charset="0"/>
                <a:cs typeface="Times New Roman" pitchFamily="18" charset="0"/>
              </a:rPr>
              <a:t>Richard Miller Associates, LLC</a:t>
            </a:r>
            <a:endParaRPr lang="en-US">
              <a:solidFill>
                <a:srgbClr val="4A452A"/>
              </a:solidFill>
              <a:latin typeface="Arial" pitchFamily="34" charset="0"/>
            </a:endParaRPr>
          </a:p>
          <a:p>
            <a:pPr algn="r" eaLnBrk="0" hangingPunct="0"/>
            <a:r>
              <a:rPr lang="en-US">
                <a:latin typeface="Arial" pitchFamily="34" charset="0"/>
              </a:rPr>
              <a:t> </a:t>
            </a:r>
          </a:p>
          <a:p>
            <a:pPr algn="r" eaLnBrk="0" hangingPunct="0"/>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endParaRPr lang="en-US" sz="900">
              <a:latin typeface="Arial" pitchFamily="34" charset="0"/>
            </a:endParaRPr>
          </a:p>
        </p:txBody>
      </p:sp>
      <p:pic>
        <p:nvPicPr>
          <p:cNvPr id="14370" name="Picture 37"/>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249238" y="5305425"/>
            <a:ext cx="358140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1" name="Picture 42"/>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914400" y="1066800"/>
            <a:ext cx="25527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15363" name="Picture 19" descr="C:\Documents and Settings\Richard Miller\My Documents\CPI Web Site 2005\7732\without_fl\images\fl_03.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10350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0" descr="C:\Documents and Settings\Richard Miller\My Documents\CPI Web Site 2005\7732\without_fl\images\fl_02.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13827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1" descr="C:\Documents and Settings\Richard Miller\My Documents\CPI Web Site 2005\7732\without_fl\flag1.gif"/>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17272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22" descr="C:\Documents and Settings\Richard Miller\My Documents\CPI Web Site 2005\7732\without_fl\flag3.gif"/>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20748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23" descr="C:\Documents and Settings\Richard Miller\My Documents\CPI Web Site 2005\7732\without_fl\Flag4.gif"/>
          <p:cNvPicPr>
            <a:picLocks noChangeAspect="1" noChangeArrowheads="1"/>
          </p:cNvPicPr>
          <p:nvPr/>
        </p:nvPicPr>
        <p:blipFill>
          <a:blip r:link="rId6">
            <a:extLst>
              <a:ext uri="{28A0092B-C50C-407E-A947-70E740481C1C}">
                <a14:useLocalDpi xmlns:a14="http://schemas.microsoft.com/office/drawing/2010/main" val="0"/>
              </a:ext>
            </a:extLst>
          </a:blip>
          <a:srcRect/>
          <a:stretch>
            <a:fillRect/>
          </a:stretch>
        </p:blipFill>
        <p:spPr bwMode="auto">
          <a:xfrm>
            <a:off x="24193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24" descr="C:\Documents and Settings\Richard Miller\My Documents\CPI Web Site 2005\7732\without_fl\flag5.gif"/>
          <p:cNvPicPr>
            <a:picLocks noChangeAspect="1" noChangeArrowheads="1"/>
          </p:cNvPicPr>
          <p:nvPr/>
        </p:nvPicPr>
        <p:blipFill>
          <a:blip r:link="rId7">
            <a:extLst>
              <a:ext uri="{28A0092B-C50C-407E-A947-70E740481C1C}">
                <a14:useLocalDpi xmlns:a14="http://schemas.microsoft.com/office/drawing/2010/main" val="0"/>
              </a:ext>
            </a:extLst>
          </a:blip>
          <a:srcRect/>
          <a:stretch>
            <a:fillRect/>
          </a:stretch>
        </p:blipFill>
        <p:spPr bwMode="auto">
          <a:xfrm>
            <a:off x="27670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25" descr="C:\Documents and Settings\Richard Miller\My Documents\CPI Web Site 2005\7732\without_fl\flag7.gif"/>
          <p:cNvPicPr>
            <a:picLocks noChangeAspect="1" noChangeArrowheads="1"/>
          </p:cNvPicPr>
          <p:nvPr/>
        </p:nvPicPr>
        <p:blipFill>
          <a:blip r:link="rId8">
            <a:extLst>
              <a:ext uri="{28A0092B-C50C-407E-A947-70E740481C1C}">
                <a14:useLocalDpi xmlns:a14="http://schemas.microsoft.com/office/drawing/2010/main" val="0"/>
              </a:ext>
            </a:extLst>
          </a:blip>
          <a:srcRect/>
          <a:stretch>
            <a:fillRect/>
          </a:stretch>
        </p:blipFill>
        <p:spPr bwMode="auto">
          <a:xfrm>
            <a:off x="31115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26" descr="C:\Documents and Settings\Richard Miller\My Documents\CPI Web Site 2005\7732\without_fl\flag8.gif"/>
          <p:cNvPicPr>
            <a:picLocks noChangeAspect="1" noChangeArrowheads="1"/>
          </p:cNvPicPr>
          <p:nvPr/>
        </p:nvPicPr>
        <p:blipFill>
          <a:blip r:link="rId9">
            <a:extLst>
              <a:ext uri="{28A0092B-C50C-407E-A947-70E740481C1C}">
                <a14:useLocalDpi xmlns:a14="http://schemas.microsoft.com/office/drawing/2010/main" val="0"/>
              </a:ext>
            </a:extLst>
          </a:blip>
          <a:srcRect/>
          <a:stretch>
            <a:fillRect/>
          </a:stretch>
        </p:blipFill>
        <p:spPr bwMode="auto">
          <a:xfrm>
            <a:off x="34591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27" descr="C:\Documents and Settings\Richard Miller\My Documents\CPI Web Site 2005\7732\without_fl\flag9.gif"/>
          <p:cNvPicPr>
            <a:picLocks noChangeAspect="1" noChangeArrowheads="1"/>
          </p:cNvPicPr>
          <p:nvPr/>
        </p:nvPicPr>
        <p:blipFill>
          <a:blip r:link="rId10">
            <a:extLst>
              <a:ext uri="{28A0092B-C50C-407E-A947-70E740481C1C}">
                <a14:useLocalDpi xmlns:a14="http://schemas.microsoft.com/office/drawing/2010/main" val="0"/>
              </a:ext>
            </a:extLst>
          </a:blip>
          <a:srcRect/>
          <a:stretch>
            <a:fillRect/>
          </a:stretch>
        </p:blipFill>
        <p:spPr bwMode="auto">
          <a:xfrm>
            <a:off x="38036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28" descr="C:\Documents and Settings\Richard Miller\My Documents\CPI Web Site 2005\7732\without_fl\flag10.gif"/>
          <p:cNvPicPr>
            <a:picLocks noChangeAspect="1" noChangeArrowheads="1"/>
          </p:cNvPicPr>
          <p:nvPr/>
        </p:nvPicPr>
        <p:blipFill>
          <a:blip r:link="rId11">
            <a:extLst>
              <a:ext uri="{28A0092B-C50C-407E-A947-70E740481C1C}">
                <a14:useLocalDpi xmlns:a14="http://schemas.microsoft.com/office/drawing/2010/main" val="0"/>
              </a:ext>
            </a:extLst>
          </a:blip>
          <a:srcRect/>
          <a:stretch>
            <a:fillRect/>
          </a:stretch>
        </p:blipFill>
        <p:spPr bwMode="auto">
          <a:xfrm>
            <a:off x="41513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29" descr="C:\Documents and Settings\Richard Miller\My Documents\CPI Web Site 2005\7732\without_fl\flag11.gif"/>
          <p:cNvPicPr>
            <a:picLocks noChangeAspect="1" noChangeArrowheads="1"/>
          </p:cNvPicPr>
          <p:nvPr/>
        </p:nvPicPr>
        <p:blipFill>
          <a:blip r:link="rId12">
            <a:extLst>
              <a:ext uri="{28A0092B-C50C-407E-A947-70E740481C1C}">
                <a14:useLocalDpi xmlns:a14="http://schemas.microsoft.com/office/drawing/2010/main" val="0"/>
              </a:ext>
            </a:extLst>
          </a:blip>
          <a:srcRect/>
          <a:stretch>
            <a:fillRect/>
          </a:stretch>
        </p:blipFill>
        <p:spPr bwMode="auto">
          <a:xfrm>
            <a:off x="44958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30" descr="C:\Documents and Settings\Richard Miller\My Documents\CPI Web Site 2005\7732\without_fl\flag12.gif"/>
          <p:cNvPicPr>
            <a:picLocks noChangeAspect="1" noChangeArrowheads="1"/>
          </p:cNvPicPr>
          <p:nvPr/>
        </p:nvPicPr>
        <p:blipFill>
          <a:blip r:link="rId13">
            <a:extLst>
              <a:ext uri="{28A0092B-C50C-407E-A947-70E740481C1C}">
                <a14:useLocalDpi xmlns:a14="http://schemas.microsoft.com/office/drawing/2010/main" val="0"/>
              </a:ext>
            </a:extLst>
          </a:blip>
          <a:srcRect/>
          <a:stretch>
            <a:fillRect/>
          </a:stretch>
        </p:blipFill>
        <p:spPr bwMode="auto">
          <a:xfrm>
            <a:off x="48434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33" descr="C:\Documents and Settings\Richard Miller\My Documents\CPI Web Site 2005\7732\without_fl\images\spacer.gif"/>
          <p:cNvPicPr>
            <a:picLocks noChangeAspect="1" noChangeArrowheads="1"/>
          </p:cNvPicPr>
          <p:nvPr/>
        </p:nvPicPr>
        <p:blipFill>
          <a:blip r:link="rId14">
            <a:extLst>
              <a:ext uri="{28A0092B-C50C-407E-A947-70E740481C1C}">
                <a14:useLocalDpi xmlns:a14="http://schemas.microsoft.com/office/drawing/2010/main" val="0"/>
              </a:ext>
            </a:extLst>
          </a:blip>
          <a:srcRect/>
          <a:stretch>
            <a:fillRect/>
          </a:stretch>
        </p:blipFill>
        <p:spPr bwMode="auto">
          <a:xfrm>
            <a:off x="671513" y="6202363"/>
            <a:ext cx="9525" cy="2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Text Box 35"/>
          <p:cNvSpPr txBox="1">
            <a:spLocks noChangeArrowheads="1"/>
          </p:cNvSpPr>
          <p:nvPr/>
        </p:nvSpPr>
        <p:spPr bwMode="auto">
          <a:xfrm>
            <a:off x="4876800" y="12954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50000"/>
              </a:spcBef>
            </a:pPr>
            <a:endParaRPr lang="en-US">
              <a:latin typeface="Arial" pitchFamily="34" charset="0"/>
            </a:endParaRPr>
          </a:p>
        </p:txBody>
      </p:sp>
      <p:sp>
        <p:nvSpPr>
          <p:cNvPr id="66599" name="Rectangle 39"/>
          <p:cNvSpPr>
            <a:spLocks noChangeArrowheads="1"/>
          </p:cNvSpPr>
          <p:nvPr/>
        </p:nvSpPr>
        <p:spPr bwMode="auto">
          <a:xfrm>
            <a:off x="3276600" y="838200"/>
            <a:ext cx="5852160" cy="5852160"/>
          </a:xfrm>
          <a:prstGeom prst="rect">
            <a:avLst/>
          </a:prstGeom>
          <a:solidFill>
            <a:schemeClr val="bg1">
              <a:lumMod val="95000"/>
            </a:schemeClr>
          </a:solidFill>
          <a:ln w="9525">
            <a:noFill/>
            <a:miter lim="800000"/>
            <a:headEnd/>
            <a:tailEnd/>
          </a:ln>
          <a:effectLst>
            <a:softEdge rad="635000"/>
          </a:effectLst>
        </p:spPr>
        <p:txBody>
          <a:bodyPr wrap="square">
            <a:spAutoFit/>
          </a:bodyPr>
          <a:lstStyle/>
          <a:p>
            <a:pPr>
              <a:defRPr/>
            </a:pPr>
            <a:r>
              <a:rPr lang="en-US" sz="2400" b="1" dirty="0" smtClean="0">
                <a:solidFill>
                  <a:srgbClr val="0070C0"/>
                </a:solidFill>
                <a:latin typeface="+mn-lt"/>
                <a:cs typeface="Arial" charset="0"/>
              </a:rPr>
              <a:t>RMA On-Line with “Research Reward” Panel</a:t>
            </a:r>
          </a:p>
          <a:p>
            <a:pPr>
              <a:defRPr/>
            </a:pPr>
            <a:endParaRPr lang="en-US" sz="1000" dirty="0" smtClean="0">
              <a:solidFill>
                <a:schemeClr val="folHlink"/>
              </a:solidFill>
              <a:latin typeface="+mn-lt"/>
              <a:cs typeface="Arial" charset="0"/>
            </a:endParaRPr>
          </a:p>
          <a:p>
            <a:pPr>
              <a:defRPr/>
            </a:pPr>
            <a:r>
              <a:rPr lang="en-US" sz="1400" b="1" dirty="0" smtClean="0">
                <a:solidFill>
                  <a:schemeClr val="tx1">
                    <a:lumMod val="50000"/>
                    <a:lumOff val="50000"/>
                  </a:schemeClr>
                </a:solidFill>
                <a:latin typeface="+mn-lt"/>
                <a:cs typeface="Arial" charset="0"/>
              </a:rPr>
              <a:t>Offering blended web-based panel interviewing</a:t>
            </a:r>
          </a:p>
          <a:p>
            <a:pPr>
              <a:defRPr/>
            </a:pPr>
            <a:endParaRPr lang="en-US" altLang="ko-KR" sz="1400" b="1" i="1" dirty="0" smtClean="0">
              <a:solidFill>
                <a:srgbClr val="FF3300"/>
              </a:solidFill>
              <a:latin typeface="+mn-lt"/>
              <a:ea typeface="굴림" pitchFamily="34" charset="-127"/>
              <a:cs typeface="Arial" charset="0"/>
            </a:endParaRPr>
          </a:p>
          <a:p>
            <a:pPr>
              <a:defRPr/>
            </a:pPr>
            <a:r>
              <a:rPr lang="en-US" altLang="ko-KR" sz="1400" b="1" i="1" dirty="0" smtClean="0">
                <a:solidFill>
                  <a:srgbClr val="FF3300"/>
                </a:solidFill>
                <a:latin typeface="+mn-lt"/>
                <a:ea typeface="굴림" pitchFamily="34" charset="-127"/>
                <a:cs typeface="Arial" charset="0"/>
              </a:rPr>
              <a:t>Face to Face or Internet Panels??   With Richard Miller Associates, the choice is yours.</a:t>
            </a:r>
            <a:r>
              <a:rPr lang="en-US" altLang="ko-KR" sz="1400" dirty="0" smtClean="0">
                <a:solidFill>
                  <a:srgbClr val="FF3300"/>
                </a:solidFill>
                <a:latin typeface="+mn-lt"/>
                <a:ea typeface="굴림" pitchFamily="34" charset="-127"/>
                <a:cs typeface="Arial" charset="0"/>
              </a:rPr>
              <a:t> </a:t>
            </a:r>
            <a:endParaRPr lang="en-US" sz="1400" dirty="0" smtClean="0">
              <a:solidFill>
                <a:srgbClr val="FF3300"/>
              </a:solidFill>
              <a:latin typeface="+mn-lt"/>
              <a:cs typeface="Arial" charset="0"/>
            </a:endParaRPr>
          </a:p>
          <a:p>
            <a:pPr>
              <a:defRPr/>
            </a:pPr>
            <a:endParaRPr lang="en-US" sz="1400" dirty="0" smtClean="0">
              <a:solidFill>
                <a:schemeClr val="accent2"/>
              </a:solidFill>
              <a:latin typeface="+mn-lt"/>
              <a:cs typeface="Arial" charset="0"/>
            </a:endParaRPr>
          </a:p>
          <a:p>
            <a:pPr>
              <a:defRPr/>
            </a:pPr>
            <a:r>
              <a:rPr lang="en-US" sz="1600" dirty="0" smtClean="0">
                <a:latin typeface="+mn-lt"/>
                <a:cs typeface="Arial" charset="0"/>
              </a:rPr>
              <a:t>Today, Internet Based Interviewing has become the standard for interviewing with virtually ALL of our quantitative research being completed using our Web Based Questionnaires . </a:t>
            </a:r>
          </a:p>
          <a:p>
            <a:pPr>
              <a:defRPr/>
            </a:pPr>
            <a:endParaRPr lang="en-US" sz="1600" dirty="0" smtClean="0">
              <a:latin typeface="+mn-lt"/>
              <a:cs typeface="Arial" charset="0"/>
            </a:endParaRPr>
          </a:p>
          <a:p>
            <a:pPr>
              <a:defRPr/>
            </a:pPr>
            <a:r>
              <a:rPr lang="en-US" sz="1600" dirty="0" smtClean="0">
                <a:latin typeface="+mn-lt"/>
                <a:cs typeface="Arial" charset="0"/>
              </a:rPr>
              <a:t>Why use our “Research Reward</a:t>
            </a:r>
            <a:r>
              <a:rPr lang="en-US" sz="1600" baseline="30000" dirty="0" smtClean="0">
                <a:latin typeface="+mn-lt"/>
                <a:cs typeface="Arial" charset="0"/>
              </a:rPr>
              <a:t>®</a:t>
            </a:r>
            <a:r>
              <a:rPr lang="en-US" sz="1600" dirty="0" smtClean="0">
                <a:latin typeface="+mn-lt"/>
                <a:cs typeface="Arial" charset="0"/>
              </a:rPr>
              <a:t>“ Blended Panel?</a:t>
            </a:r>
          </a:p>
          <a:p>
            <a:pPr>
              <a:defRPr/>
            </a:pPr>
            <a:endParaRPr lang="en-US" sz="1600" dirty="0" smtClean="0">
              <a:latin typeface="+mn-lt"/>
              <a:cs typeface="Arial" charset="0"/>
            </a:endParaRPr>
          </a:p>
          <a:p>
            <a:pPr>
              <a:defRPr/>
            </a:pPr>
            <a:r>
              <a:rPr lang="en-US" sz="1600" dirty="0" smtClean="0">
                <a:solidFill>
                  <a:srgbClr val="0070C0"/>
                </a:solidFill>
                <a:latin typeface="+mn-lt"/>
                <a:cs typeface="Arial" charset="0"/>
              </a:rPr>
              <a:t>In short, </a:t>
            </a:r>
          </a:p>
          <a:p>
            <a:pPr marL="285750" indent="-285750">
              <a:buBlip>
                <a:blip r:embed="rId15"/>
              </a:buBlip>
              <a:defRPr/>
            </a:pPr>
            <a:r>
              <a:rPr lang="en-US" sz="1600" dirty="0" smtClean="0">
                <a:latin typeface="+mn-lt"/>
                <a:cs typeface="Arial" charset="0"/>
              </a:rPr>
              <a:t>  </a:t>
            </a:r>
            <a:r>
              <a:rPr lang="en-US" sz="1600" i="1" dirty="0" smtClean="0">
                <a:latin typeface="+mn-lt"/>
                <a:cs typeface="Arial" charset="0"/>
              </a:rPr>
              <a:t>We provide a </a:t>
            </a:r>
            <a:r>
              <a:rPr lang="en-US" sz="1600" i="1" dirty="0" smtClean="0">
                <a:solidFill>
                  <a:srgbClr val="0070C0"/>
                </a:solidFill>
                <a:latin typeface="+mn-lt"/>
                <a:cs typeface="Arial" charset="0"/>
              </a:rPr>
              <a:t>SOLUTION </a:t>
            </a:r>
            <a:r>
              <a:rPr lang="en-US" sz="1600" i="1" dirty="0" smtClean="0">
                <a:latin typeface="+mn-lt"/>
                <a:cs typeface="Arial" charset="0"/>
              </a:rPr>
              <a:t>for the completion of virtually ALL types of samples. </a:t>
            </a:r>
          </a:p>
          <a:p>
            <a:pPr marL="285750" indent="-285750">
              <a:buBlip>
                <a:blip r:embed="rId15"/>
              </a:buBlip>
              <a:defRPr/>
            </a:pPr>
            <a:r>
              <a:rPr lang="en-US" sz="1600" i="1" dirty="0" smtClean="0">
                <a:latin typeface="+mn-lt"/>
                <a:cs typeface="Arial" charset="0"/>
              </a:rPr>
              <a:t>  We use our </a:t>
            </a:r>
            <a:r>
              <a:rPr lang="en-US" sz="1600" i="1" dirty="0" smtClean="0">
                <a:solidFill>
                  <a:srgbClr val="0070C0"/>
                </a:solidFill>
                <a:latin typeface="+mn-lt"/>
                <a:cs typeface="Arial" charset="0"/>
              </a:rPr>
              <a:t>RESOURCES</a:t>
            </a:r>
            <a:r>
              <a:rPr lang="en-US" sz="1600" i="1" dirty="0" smtClean="0">
                <a:solidFill>
                  <a:schemeClr val="folHlink"/>
                </a:solidFill>
                <a:latin typeface="+mn-lt"/>
                <a:cs typeface="Arial" charset="0"/>
              </a:rPr>
              <a:t> </a:t>
            </a:r>
            <a:r>
              <a:rPr lang="en-US" sz="1600" i="1" dirty="0" smtClean="0">
                <a:latin typeface="+mn-lt"/>
                <a:cs typeface="Arial" charset="0"/>
              </a:rPr>
              <a:t>to get those hard to find respondents whether from our database, our blended internet samples or our Testing Centers.   </a:t>
            </a:r>
          </a:p>
          <a:p>
            <a:pPr marL="285750" indent="-285750">
              <a:buBlip>
                <a:blip r:embed="rId15"/>
              </a:buBlip>
              <a:defRPr/>
            </a:pPr>
            <a:r>
              <a:rPr lang="en-US" sz="1600" i="1" dirty="0" smtClean="0">
                <a:latin typeface="+mn-lt"/>
                <a:cs typeface="Arial" charset="0"/>
              </a:rPr>
              <a:t>  We </a:t>
            </a:r>
            <a:r>
              <a:rPr lang="en-US" sz="1600" i="1" dirty="0" smtClean="0">
                <a:solidFill>
                  <a:srgbClr val="0070C0"/>
                </a:solidFill>
                <a:latin typeface="+mn-lt"/>
                <a:cs typeface="Arial" charset="0"/>
              </a:rPr>
              <a:t>UNDERSTAND</a:t>
            </a:r>
            <a:r>
              <a:rPr lang="en-US" sz="1600" i="1" dirty="0" smtClean="0">
                <a:solidFill>
                  <a:schemeClr val="folHlink"/>
                </a:solidFill>
                <a:latin typeface="+mn-lt"/>
                <a:cs typeface="Arial" charset="0"/>
              </a:rPr>
              <a:t> </a:t>
            </a:r>
            <a:r>
              <a:rPr lang="en-US" sz="1600" i="1" dirty="0" smtClean="0">
                <a:latin typeface="+mn-lt"/>
                <a:cs typeface="Arial" charset="0"/>
              </a:rPr>
              <a:t>the North American market to assure you get the data and the results your client expects.</a:t>
            </a:r>
          </a:p>
          <a:p>
            <a:pPr marL="285750" indent="-285750">
              <a:buBlip>
                <a:blip r:embed="rId15"/>
              </a:buBlip>
              <a:defRPr/>
            </a:pPr>
            <a:r>
              <a:rPr lang="en-US" sz="1600" i="1" dirty="0" smtClean="0">
                <a:latin typeface="+mn-lt"/>
                <a:cs typeface="Arial" charset="0"/>
              </a:rPr>
              <a:t>We are </a:t>
            </a:r>
            <a:r>
              <a:rPr lang="en-US" sz="1600" i="1" dirty="0" smtClean="0">
                <a:solidFill>
                  <a:srgbClr val="0070C0"/>
                </a:solidFill>
                <a:latin typeface="+mn-lt"/>
                <a:cs typeface="Arial" charset="0"/>
              </a:rPr>
              <a:t>EXPANDING </a:t>
            </a:r>
            <a:r>
              <a:rPr lang="en-US" sz="1600" i="1" dirty="0" smtClean="0">
                <a:latin typeface="+mn-lt"/>
                <a:cs typeface="Arial" charset="0"/>
              </a:rPr>
              <a:t>our blended panel to include samples </a:t>
            </a:r>
            <a:r>
              <a:rPr lang="en-US" sz="1600" i="1" dirty="0" smtClean="0">
                <a:solidFill>
                  <a:srgbClr val="0070C0"/>
                </a:solidFill>
                <a:latin typeface="+mn-lt"/>
                <a:cs typeface="Arial" charset="0"/>
              </a:rPr>
              <a:t>INTERNATIONALLY</a:t>
            </a:r>
            <a:r>
              <a:rPr lang="en-US" sz="1600" i="1" dirty="0" smtClean="0">
                <a:solidFill>
                  <a:srgbClr val="660066"/>
                </a:solidFill>
                <a:latin typeface="+mn-lt"/>
                <a:cs typeface="Arial" charset="0"/>
              </a:rPr>
              <a:t> </a:t>
            </a:r>
            <a:r>
              <a:rPr lang="en-US" sz="1600" i="1" dirty="0" smtClean="0">
                <a:latin typeface="+mn-lt"/>
                <a:cs typeface="Arial" charset="0"/>
              </a:rPr>
              <a:t>so we can assist in multi-country / multi-language projects using </a:t>
            </a:r>
            <a:r>
              <a:rPr lang="en-US" sz="1600" i="1" dirty="0" smtClean="0">
                <a:solidFill>
                  <a:srgbClr val="0070C0"/>
                </a:solidFill>
                <a:latin typeface="+mn-lt"/>
                <a:cs typeface="Arial" charset="0"/>
              </a:rPr>
              <a:t>ONE SOURCE </a:t>
            </a:r>
            <a:r>
              <a:rPr lang="en-US" sz="1600" i="1" dirty="0" smtClean="0">
                <a:latin typeface="+mn-lt"/>
                <a:cs typeface="Arial" charset="0"/>
              </a:rPr>
              <a:t>for your data collection. </a:t>
            </a:r>
            <a:endParaRPr lang="en-US" sz="1600" i="1" dirty="0">
              <a:latin typeface="+mn-lt"/>
              <a:cs typeface="Arial" charset="0"/>
            </a:endParaRPr>
          </a:p>
        </p:txBody>
      </p:sp>
      <p:pic>
        <p:nvPicPr>
          <p:cNvPr id="15378" name="Picture 41" descr="C:\Documents and Settings\Richard Miller\My Documents\CPI Web Site 2005\7732\without_fl\images\menu_02.jpg">
            <a:hlinkClick r:id="rId16"/>
          </p:cNvPr>
          <p:cNvPicPr>
            <a:picLocks noChangeAspect="1" noChangeArrowheads="1"/>
          </p:cNvPicPr>
          <p:nvPr/>
        </p:nvPicPr>
        <p:blipFill>
          <a:blip r:link="rId17">
            <a:extLst>
              <a:ext uri="{28A0092B-C50C-407E-A947-70E740481C1C}">
                <a14:useLocalDpi xmlns:a14="http://schemas.microsoft.com/office/drawing/2010/main" val="0"/>
              </a:ext>
            </a:extLst>
          </a:blip>
          <a:srcRect/>
          <a:stretch>
            <a:fillRect/>
          </a:stretch>
        </p:blipFill>
        <p:spPr bwMode="auto">
          <a:xfrm>
            <a:off x="2100263" y="819150"/>
            <a:ext cx="1173162"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9" name="Picture 75" descr="fl_0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06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0" name="Picture 76" descr="fl_0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906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1" name="Picture 77" descr="fl_0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954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2" name="Picture 78" descr="flag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002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3" name="Picture 79" descr="flag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050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4" name="Picture 80" descr="Flag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098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5" name="Picture 81" descr="flag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8194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6" name="Picture 82" descr="flag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1242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7" name="Picture 83" descr="flag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4290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8" name="Picture 84" descr="flag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7338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9" name="Picture 85" descr="flag1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0386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0" name="Picture 86" descr="flag1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3434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1" name="Picture 87" descr="flag1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6482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88" descr="flag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9530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3" name="Picture 41" descr="C:\Users\RichardMiller\Documents\CPResearch -- RMA New Site\menu_02a.jp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105025" y="819150"/>
            <a:ext cx="117157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4" name="Picture 4" descr="http://cpresearchgroup.com/index-3.jp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425575" y="3810000"/>
            <a:ext cx="18288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5" name="Rectangle 110"/>
          <p:cNvSpPr>
            <a:spLocks noChangeArrowheads="1"/>
          </p:cNvSpPr>
          <p:nvPr/>
        </p:nvSpPr>
        <p:spPr bwMode="auto">
          <a:xfrm>
            <a:off x="0" y="6513513"/>
            <a:ext cx="9144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t" hangingPunct="0"/>
            <a:r>
              <a:rPr lang="en-US" sz="800">
                <a:solidFill>
                  <a:srgbClr val="FFFFFF"/>
                </a:solidFill>
                <a:latin typeface="Arial" pitchFamily="34" charset="0"/>
              </a:rPr>
              <a:t>Richard Miller Associates, LLC. © 2016</a:t>
            </a:r>
          </a:p>
        </p:txBody>
      </p:sp>
      <p:sp>
        <p:nvSpPr>
          <p:cNvPr id="15396" name="Rectangle 226"/>
          <p:cNvSpPr>
            <a:spLocks noChangeArrowheads="1"/>
          </p:cNvSpPr>
          <p:nvPr/>
        </p:nvSpPr>
        <p:spPr bwMode="auto">
          <a:xfrm>
            <a:off x="565150" y="-296863"/>
            <a:ext cx="5378450" cy="135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en-US">
                <a:latin typeface="Arial" pitchFamily="34" charset="0"/>
              </a:rPr>
              <a:t> </a:t>
            </a:r>
          </a:p>
          <a:p>
            <a:pPr algn="r" eaLnBrk="0" hangingPunct="0"/>
            <a:r>
              <a:rPr lang="en-US" sz="2800" b="1" i="1">
                <a:solidFill>
                  <a:srgbClr val="4A452A"/>
                </a:solidFill>
                <a:latin typeface="Times New Roman" pitchFamily="18" charset="0"/>
                <a:cs typeface="Times New Roman" pitchFamily="18" charset="0"/>
              </a:rPr>
              <a:t>Richard Miller Associates, LLC</a:t>
            </a:r>
            <a:endParaRPr lang="en-US">
              <a:solidFill>
                <a:srgbClr val="4A452A"/>
              </a:solidFill>
              <a:latin typeface="Arial" pitchFamily="34" charset="0"/>
            </a:endParaRPr>
          </a:p>
          <a:p>
            <a:pPr algn="r" eaLnBrk="0" hangingPunct="0"/>
            <a:r>
              <a:rPr lang="en-US">
                <a:latin typeface="Arial" pitchFamily="34" charset="0"/>
              </a:rPr>
              <a:t> </a:t>
            </a:r>
          </a:p>
          <a:p>
            <a:pPr algn="r" eaLnBrk="0" hangingPunct="0"/>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endParaRPr lang="en-US" sz="900">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16387" name="Picture 12" descr="C:\Documents and Settings\Richard Miller\My Documents\CPI Web Site 2005\7732\without_fl\images\fl_03.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10350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3" descr="C:\Documents and Settings\Richard Miller\My Documents\CPI Web Site 2005\7732\without_fl\images\fl_02.jpg"/>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13827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4" descr="C:\Documents and Settings\Richard Miller\My Documents\CPI Web Site 2005\7732\without_fl\flag1.gif"/>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17272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5" descr="C:\Documents and Settings\Richard Miller\My Documents\CPI Web Site 2005\7732\without_fl\flag3.gif"/>
          <p:cNvPicPr>
            <a:picLocks noChangeAspect="1" noChangeArrowheads="1"/>
          </p:cNvPicPr>
          <p:nvPr/>
        </p:nvPicPr>
        <p:blipFill>
          <a:blip r:link="rId6">
            <a:extLst>
              <a:ext uri="{28A0092B-C50C-407E-A947-70E740481C1C}">
                <a14:useLocalDpi xmlns:a14="http://schemas.microsoft.com/office/drawing/2010/main" val="0"/>
              </a:ext>
            </a:extLst>
          </a:blip>
          <a:srcRect/>
          <a:stretch>
            <a:fillRect/>
          </a:stretch>
        </p:blipFill>
        <p:spPr bwMode="auto">
          <a:xfrm>
            <a:off x="20748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6" descr="C:\Documents and Settings\Richard Miller\My Documents\CPI Web Site 2005\7732\without_fl\Flag4.gif"/>
          <p:cNvPicPr>
            <a:picLocks noChangeAspect="1" noChangeArrowheads="1"/>
          </p:cNvPicPr>
          <p:nvPr/>
        </p:nvPicPr>
        <p:blipFill>
          <a:blip r:link="rId7">
            <a:extLst>
              <a:ext uri="{28A0092B-C50C-407E-A947-70E740481C1C}">
                <a14:useLocalDpi xmlns:a14="http://schemas.microsoft.com/office/drawing/2010/main" val="0"/>
              </a:ext>
            </a:extLst>
          </a:blip>
          <a:srcRect/>
          <a:stretch>
            <a:fillRect/>
          </a:stretch>
        </p:blipFill>
        <p:spPr bwMode="auto">
          <a:xfrm>
            <a:off x="24193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7" descr="C:\Documents and Settings\Richard Miller\My Documents\CPI Web Site 2005\7732\without_fl\flag5.gif"/>
          <p:cNvPicPr>
            <a:picLocks noChangeAspect="1" noChangeArrowheads="1"/>
          </p:cNvPicPr>
          <p:nvPr/>
        </p:nvPicPr>
        <p:blipFill>
          <a:blip r:link="rId8">
            <a:extLst>
              <a:ext uri="{28A0092B-C50C-407E-A947-70E740481C1C}">
                <a14:useLocalDpi xmlns:a14="http://schemas.microsoft.com/office/drawing/2010/main" val="0"/>
              </a:ext>
            </a:extLst>
          </a:blip>
          <a:srcRect/>
          <a:stretch>
            <a:fillRect/>
          </a:stretch>
        </p:blipFill>
        <p:spPr bwMode="auto">
          <a:xfrm>
            <a:off x="27670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8" descr="C:\Documents and Settings\Richard Miller\My Documents\CPI Web Site 2005\7732\without_fl\flag7.gif"/>
          <p:cNvPicPr>
            <a:picLocks noChangeAspect="1" noChangeArrowheads="1"/>
          </p:cNvPicPr>
          <p:nvPr/>
        </p:nvPicPr>
        <p:blipFill>
          <a:blip r:link="rId9">
            <a:extLst>
              <a:ext uri="{28A0092B-C50C-407E-A947-70E740481C1C}">
                <a14:useLocalDpi xmlns:a14="http://schemas.microsoft.com/office/drawing/2010/main" val="0"/>
              </a:ext>
            </a:extLst>
          </a:blip>
          <a:srcRect/>
          <a:stretch>
            <a:fillRect/>
          </a:stretch>
        </p:blipFill>
        <p:spPr bwMode="auto">
          <a:xfrm>
            <a:off x="31115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9" descr="C:\Documents and Settings\Richard Miller\My Documents\CPI Web Site 2005\7732\without_fl\flag8.gif"/>
          <p:cNvPicPr>
            <a:picLocks noChangeAspect="1" noChangeArrowheads="1"/>
          </p:cNvPicPr>
          <p:nvPr/>
        </p:nvPicPr>
        <p:blipFill>
          <a:blip r:link="rId10">
            <a:extLst>
              <a:ext uri="{28A0092B-C50C-407E-A947-70E740481C1C}">
                <a14:useLocalDpi xmlns:a14="http://schemas.microsoft.com/office/drawing/2010/main" val="0"/>
              </a:ext>
            </a:extLst>
          </a:blip>
          <a:srcRect/>
          <a:stretch>
            <a:fillRect/>
          </a:stretch>
        </p:blipFill>
        <p:spPr bwMode="auto">
          <a:xfrm>
            <a:off x="34591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20" descr="C:\Documents and Settings\Richard Miller\My Documents\CPI Web Site 2005\7732\without_fl\flag9.gif"/>
          <p:cNvPicPr>
            <a:picLocks noChangeAspect="1" noChangeArrowheads="1"/>
          </p:cNvPicPr>
          <p:nvPr/>
        </p:nvPicPr>
        <p:blipFill>
          <a:blip r:link="rId11">
            <a:extLst>
              <a:ext uri="{28A0092B-C50C-407E-A947-70E740481C1C}">
                <a14:useLocalDpi xmlns:a14="http://schemas.microsoft.com/office/drawing/2010/main" val="0"/>
              </a:ext>
            </a:extLst>
          </a:blip>
          <a:srcRect/>
          <a:stretch>
            <a:fillRect/>
          </a:stretch>
        </p:blipFill>
        <p:spPr bwMode="auto">
          <a:xfrm>
            <a:off x="38036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21" descr="C:\Documents and Settings\Richard Miller\My Documents\CPI Web Site 2005\7732\without_fl\flag10.gif"/>
          <p:cNvPicPr>
            <a:picLocks noChangeAspect="1" noChangeArrowheads="1"/>
          </p:cNvPicPr>
          <p:nvPr/>
        </p:nvPicPr>
        <p:blipFill>
          <a:blip r:link="rId12">
            <a:extLst>
              <a:ext uri="{28A0092B-C50C-407E-A947-70E740481C1C}">
                <a14:useLocalDpi xmlns:a14="http://schemas.microsoft.com/office/drawing/2010/main" val="0"/>
              </a:ext>
            </a:extLst>
          </a:blip>
          <a:srcRect/>
          <a:stretch>
            <a:fillRect/>
          </a:stretch>
        </p:blipFill>
        <p:spPr bwMode="auto">
          <a:xfrm>
            <a:off x="41513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22" descr="C:\Documents and Settings\Richard Miller\My Documents\CPI Web Site 2005\7732\without_fl\flag11.gif"/>
          <p:cNvPicPr>
            <a:picLocks noChangeAspect="1" noChangeArrowheads="1"/>
          </p:cNvPicPr>
          <p:nvPr/>
        </p:nvPicPr>
        <p:blipFill>
          <a:blip r:link="rId13">
            <a:extLst>
              <a:ext uri="{28A0092B-C50C-407E-A947-70E740481C1C}">
                <a14:useLocalDpi xmlns:a14="http://schemas.microsoft.com/office/drawing/2010/main" val="0"/>
              </a:ext>
            </a:extLst>
          </a:blip>
          <a:srcRect/>
          <a:stretch>
            <a:fillRect/>
          </a:stretch>
        </p:blipFill>
        <p:spPr bwMode="auto">
          <a:xfrm>
            <a:off x="44958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23" descr="C:\Documents and Settings\Richard Miller\My Documents\CPI Web Site 2005\7732\without_fl\flag12.gif"/>
          <p:cNvPicPr>
            <a:picLocks noChangeAspect="1" noChangeArrowheads="1"/>
          </p:cNvPicPr>
          <p:nvPr/>
        </p:nvPicPr>
        <p:blipFill>
          <a:blip r:link="rId14">
            <a:extLst>
              <a:ext uri="{28A0092B-C50C-407E-A947-70E740481C1C}">
                <a14:useLocalDpi xmlns:a14="http://schemas.microsoft.com/office/drawing/2010/main" val="0"/>
              </a:ext>
            </a:extLst>
          </a:blip>
          <a:srcRect/>
          <a:stretch>
            <a:fillRect/>
          </a:stretch>
        </p:blipFill>
        <p:spPr bwMode="auto">
          <a:xfrm>
            <a:off x="48434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25" descr="C:\Documents and Settings\Richard Miller\My Documents\CPI Web Site 2005\7732\without_fl\images\spacer.gif"/>
          <p:cNvPicPr>
            <a:picLocks noChangeAspect="1" noChangeArrowheads="1"/>
          </p:cNvPicPr>
          <p:nvPr/>
        </p:nvPicPr>
        <p:blipFill>
          <a:blip r:link="rId15">
            <a:extLst>
              <a:ext uri="{28A0092B-C50C-407E-A947-70E740481C1C}">
                <a14:useLocalDpi xmlns:a14="http://schemas.microsoft.com/office/drawing/2010/main" val="0"/>
              </a:ext>
            </a:extLst>
          </a:blip>
          <a:srcRect/>
          <a:stretch>
            <a:fillRect/>
          </a:stretch>
        </p:blipFill>
        <p:spPr bwMode="auto">
          <a:xfrm>
            <a:off x="671513" y="6202363"/>
            <a:ext cx="9525" cy="2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0" name="Text Box 26"/>
          <p:cNvSpPr txBox="1">
            <a:spLocks noChangeArrowheads="1"/>
          </p:cNvSpPr>
          <p:nvPr/>
        </p:nvSpPr>
        <p:spPr bwMode="auto">
          <a:xfrm>
            <a:off x="4876800" y="12954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50000"/>
              </a:spcBef>
            </a:pPr>
            <a:endParaRPr lang="en-US">
              <a:latin typeface="Arial" pitchFamily="34" charset="0"/>
            </a:endParaRPr>
          </a:p>
        </p:txBody>
      </p:sp>
      <p:sp>
        <p:nvSpPr>
          <p:cNvPr id="93211" name="Rectangle 27"/>
          <p:cNvSpPr>
            <a:spLocks noChangeArrowheads="1"/>
          </p:cNvSpPr>
          <p:nvPr/>
        </p:nvSpPr>
        <p:spPr bwMode="auto">
          <a:xfrm>
            <a:off x="3276600" y="838200"/>
            <a:ext cx="5867400" cy="5232202"/>
          </a:xfrm>
          <a:prstGeom prst="rect">
            <a:avLst/>
          </a:prstGeom>
          <a:solidFill>
            <a:schemeClr val="bg1">
              <a:lumMod val="95000"/>
            </a:schemeClr>
          </a:solidFill>
          <a:ln w="9525">
            <a:noFill/>
            <a:miter lim="800000"/>
            <a:headEnd/>
            <a:tailEnd/>
          </a:ln>
          <a:effectLst>
            <a:softEdge rad="635000"/>
          </a:effectLst>
        </p:spPr>
        <p:txBody>
          <a:bodyPr wrap="square">
            <a:spAutoFit/>
          </a:bodyPr>
          <a:lstStyle/>
          <a:p>
            <a:pPr>
              <a:defRPr/>
            </a:pPr>
            <a:r>
              <a:rPr lang="en-US" sz="2400" b="1" dirty="0">
                <a:solidFill>
                  <a:srgbClr val="0070C0"/>
                </a:solidFill>
                <a:latin typeface="+mn-lt"/>
                <a:cs typeface="Arial" charset="0"/>
              </a:rPr>
              <a:t>RMA On-Line with “Research Reward” Panel</a:t>
            </a:r>
          </a:p>
          <a:p>
            <a:pPr>
              <a:defRPr/>
            </a:pPr>
            <a:endParaRPr lang="en-US" sz="1000" dirty="0">
              <a:solidFill>
                <a:schemeClr val="folHlink"/>
              </a:solidFill>
              <a:latin typeface="+mn-lt"/>
              <a:cs typeface="Arial" charset="0"/>
            </a:endParaRPr>
          </a:p>
          <a:p>
            <a:pPr>
              <a:defRPr/>
            </a:pPr>
            <a:r>
              <a:rPr lang="en-US" sz="1400" b="1" dirty="0">
                <a:solidFill>
                  <a:schemeClr val="tx1">
                    <a:lumMod val="50000"/>
                    <a:lumOff val="50000"/>
                  </a:schemeClr>
                </a:solidFill>
                <a:latin typeface="+mn-lt"/>
                <a:cs typeface="Arial" charset="0"/>
              </a:rPr>
              <a:t>Offering blended web-based panel interviewing</a:t>
            </a:r>
            <a:endParaRPr lang="en-US" altLang="ko-KR" sz="1400" b="1" i="1" dirty="0">
              <a:solidFill>
                <a:schemeClr val="tx1">
                  <a:lumMod val="50000"/>
                  <a:lumOff val="50000"/>
                </a:schemeClr>
              </a:solidFill>
              <a:latin typeface="+mn-lt"/>
              <a:ea typeface="굴림" pitchFamily="34" charset="-127"/>
              <a:cs typeface="Arial" charset="0"/>
            </a:endParaRPr>
          </a:p>
          <a:p>
            <a:pPr>
              <a:defRPr/>
            </a:pPr>
            <a:endParaRPr lang="en-US" altLang="ko-KR" sz="1400" b="1" i="1" dirty="0">
              <a:solidFill>
                <a:schemeClr val="folHlink"/>
              </a:solidFill>
              <a:latin typeface="+mn-lt"/>
              <a:ea typeface="굴림" pitchFamily="34" charset="-127"/>
              <a:cs typeface="Arial" charset="0"/>
            </a:endParaRPr>
          </a:p>
          <a:p>
            <a:pPr>
              <a:defRPr/>
            </a:pPr>
            <a:endParaRPr lang="en-US" altLang="ko-KR" sz="1400" dirty="0">
              <a:latin typeface="+mn-lt"/>
              <a:ea typeface="굴림" pitchFamily="34" charset="-127"/>
              <a:cs typeface="Arial" charset="0"/>
            </a:endParaRPr>
          </a:p>
          <a:p>
            <a:pPr>
              <a:defRPr/>
            </a:pPr>
            <a:endParaRPr lang="en-US" altLang="ko-KR" sz="1400" dirty="0">
              <a:latin typeface="+mn-lt"/>
              <a:ea typeface="굴림" pitchFamily="34" charset="-127"/>
              <a:cs typeface="Arial" charset="0"/>
            </a:endParaRPr>
          </a:p>
          <a:p>
            <a:pPr>
              <a:defRPr/>
            </a:pPr>
            <a:endParaRPr lang="en-US" altLang="ko-KR" sz="1400" dirty="0">
              <a:latin typeface="+mn-lt"/>
              <a:ea typeface="굴림" pitchFamily="34" charset="-127"/>
              <a:cs typeface="Arial" charset="0"/>
            </a:endParaRPr>
          </a:p>
          <a:p>
            <a:pPr>
              <a:defRPr/>
            </a:pPr>
            <a:endParaRPr lang="en-US" altLang="ko-KR" sz="1400" dirty="0">
              <a:latin typeface="+mn-lt"/>
              <a:ea typeface="굴림" pitchFamily="34" charset="-127"/>
              <a:cs typeface="Arial" charset="0"/>
            </a:endParaRPr>
          </a:p>
          <a:p>
            <a:pPr>
              <a:defRPr/>
            </a:pPr>
            <a:endParaRPr lang="en-US" altLang="ko-KR" sz="1400" dirty="0">
              <a:latin typeface="+mn-lt"/>
              <a:ea typeface="굴림" pitchFamily="34" charset="-127"/>
              <a:cs typeface="Arial" charset="0"/>
            </a:endParaRPr>
          </a:p>
          <a:p>
            <a:pPr>
              <a:defRPr/>
            </a:pPr>
            <a:endParaRPr lang="en-US" altLang="ko-KR" sz="1400" dirty="0">
              <a:latin typeface="+mn-lt"/>
              <a:ea typeface="굴림" pitchFamily="34" charset="-127"/>
              <a:cs typeface="Arial" charset="0"/>
            </a:endParaRPr>
          </a:p>
          <a:p>
            <a:pPr>
              <a:defRPr/>
            </a:pPr>
            <a:endParaRPr lang="en-US" altLang="ko-KR" sz="1400" dirty="0">
              <a:latin typeface="+mn-lt"/>
              <a:ea typeface="굴림" pitchFamily="34" charset="-127"/>
              <a:cs typeface="Arial" charset="0"/>
            </a:endParaRPr>
          </a:p>
          <a:p>
            <a:pPr>
              <a:defRPr/>
            </a:pPr>
            <a:endParaRPr lang="en-US" altLang="ko-KR" sz="1400" dirty="0">
              <a:latin typeface="+mn-lt"/>
              <a:ea typeface="굴림" pitchFamily="34" charset="-127"/>
              <a:cs typeface="Arial" charset="0"/>
            </a:endParaRPr>
          </a:p>
          <a:p>
            <a:pPr>
              <a:defRPr/>
            </a:pPr>
            <a:endParaRPr lang="en-US" altLang="ko-KR" sz="1400" dirty="0">
              <a:latin typeface="+mn-lt"/>
              <a:ea typeface="굴림" pitchFamily="34" charset="-127"/>
              <a:cs typeface="Arial" charset="0"/>
            </a:endParaRPr>
          </a:p>
          <a:p>
            <a:pPr>
              <a:defRPr/>
            </a:pPr>
            <a:endParaRPr lang="en-US" altLang="ko-KR" sz="1400" dirty="0">
              <a:latin typeface="+mn-lt"/>
              <a:ea typeface="굴림" pitchFamily="34" charset="-127"/>
              <a:cs typeface="Arial" charset="0"/>
            </a:endParaRPr>
          </a:p>
          <a:p>
            <a:pPr>
              <a:defRPr/>
            </a:pPr>
            <a:endParaRPr lang="en-US" altLang="ko-KR" sz="1400" dirty="0">
              <a:latin typeface="+mn-lt"/>
              <a:ea typeface="굴림" pitchFamily="34" charset="-127"/>
              <a:cs typeface="Arial" charset="0"/>
            </a:endParaRPr>
          </a:p>
          <a:p>
            <a:pPr>
              <a:defRPr/>
            </a:pPr>
            <a:endParaRPr lang="en-US" altLang="ko-KR" sz="1400" dirty="0">
              <a:latin typeface="+mn-lt"/>
              <a:ea typeface="굴림" pitchFamily="34" charset="-127"/>
              <a:cs typeface="Arial" charset="0"/>
            </a:endParaRPr>
          </a:p>
          <a:p>
            <a:pPr>
              <a:defRPr/>
            </a:pPr>
            <a:endParaRPr lang="en-US" altLang="ko-KR" sz="1400" dirty="0">
              <a:latin typeface="+mn-lt"/>
              <a:ea typeface="굴림" pitchFamily="34" charset="-127"/>
              <a:cs typeface="Arial" charset="0"/>
            </a:endParaRPr>
          </a:p>
          <a:p>
            <a:pPr>
              <a:defRPr/>
            </a:pPr>
            <a:endParaRPr lang="en-US" altLang="ko-KR" sz="1400" dirty="0">
              <a:latin typeface="+mn-lt"/>
              <a:ea typeface="굴림" pitchFamily="34" charset="-127"/>
              <a:cs typeface="Arial" charset="0"/>
            </a:endParaRPr>
          </a:p>
          <a:p>
            <a:pPr>
              <a:defRPr/>
            </a:pPr>
            <a:endParaRPr lang="en-US" altLang="ko-KR" sz="1400" dirty="0">
              <a:latin typeface="+mn-lt"/>
              <a:ea typeface="굴림" pitchFamily="34" charset="-127"/>
              <a:cs typeface="Arial" charset="0"/>
            </a:endParaRPr>
          </a:p>
          <a:p>
            <a:pPr>
              <a:defRPr/>
            </a:pPr>
            <a:endParaRPr lang="en-US" altLang="ko-KR" sz="1400" dirty="0">
              <a:latin typeface="+mn-lt"/>
              <a:ea typeface="굴림" pitchFamily="34" charset="-127"/>
              <a:cs typeface="Arial" charset="0"/>
            </a:endParaRPr>
          </a:p>
          <a:p>
            <a:pPr>
              <a:defRPr/>
            </a:pPr>
            <a:r>
              <a:rPr lang="en-US" sz="1600" dirty="0">
                <a:latin typeface="+mn-lt"/>
                <a:cs typeface="Arial" charset="0"/>
              </a:rPr>
              <a:t>Unlike others that only have a single panel, RMA On-Line has its “Research Reward ®“ managed “blended” panel to fulfill sample requests of any kind in the USA and Canada.</a:t>
            </a:r>
            <a:endParaRPr lang="en-US" altLang="ko-KR" sz="1600" dirty="0">
              <a:solidFill>
                <a:srgbClr val="FFC000"/>
              </a:solidFill>
              <a:latin typeface="+mn-lt"/>
              <a:ea typeface="굴림" pitchFamily="34" charset="-127"/>
              <a:cs typeface="Arial" charset="0"/>
            </a:endParaRPr>
          </a:p>
        </p:txBody>
      </p:sp>
      <p:pic>
        <p:nvPicPr>
          <p:cNvPr id="16402" name="Picture 28" descr="C:\Documents and Settings\Richard Miller\My Documents\CPI Web Site 2005\7732\without_fl\images\menu_02.jpg">
            <a:hlinkClick r:id="rId16"/>
          </p:cNvPr>
          <p:cNvPicPr>
            <a:picLocks noChangeAspect="1" noChangeArrowheads="1"/>
          </p:cNvPicPr>
          <p:nvPr/>
        </p:nvPicPr>
        <p:blipFill>
          <a:blip r:link="rId17">
            <a:extLst>
              <a:ext uri="{28A0092B-C50C-407E-A947-70E740481C1C}">
                <a14:useLocalDpi xmlns:a14="http://schemas.microsoft.com/office/drawing/2010/main" val="0"/>
              </a:ext>
            </a:extLst>
          </a:blip>
          <a:srcRect/>
          <a:stretch>
            <a:fillRect/>
          </a:stretch>
        </p:blipFill>
        <p:spPr bwMode="auto">
          <a:xfrm>
            <a:off x="2100263" y="819150"/>
            <a:ext cx="1173162"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403" name="Object 37"/>
          <p:cNvGraphicFramePr>
            <a:graphicFrameLocks noChangeAspect="1"/>
          </p:cNvGraphicFramePr>
          <p:nvPr>
            <p:extLst>
              <p:ext uri="{D42A27DB-BD31-4B8C-83A1-F6EECF244321}">
                <p14:modId xmlns:p14="http://schemas.microsoft.com/office/powerpoint/2010/main" val="1444256079"/>
              </p:ext>
            </p:extLst>
          </p:nvPr>
        </p:nvGraphicFramePr>
        <p:xfrm>
          <a:off x="3505200" y="1600200"/>
          <a:ext cx="4876800" cy="3440113"/>
        </p:xfrm>
        <a:graphic>
          <a:graphicData uri="http://schemas.openxmlformats.org/presentationml/2006/ole">
            <mc:AlternateContent xmlns:mc="http://schemas.openxmlformats.org/markup-compatibility/2006">
              <mc:Choice xmlns:v="urn:schemas-microsoft-com:vml" Requires="v">
                <p:oleObj spid="_x0000_s16447" name="Visio" r:id="rId18" imgW="7920375" imgH="5854426" progId="Visio.Drawing.11">
                  <p:embed/>
                </p:oleObj>
              </mc:Choice>
              <mc:Fallback>
                <p:oleObj name="Visio" r:id="rId18" imgW="7920375" imgH="5854426" progId="Visio.Drawing.11">
                  <p:embed/>
                  <p:pic>
                    <p:nvPicPr>
                      <p:cNvPr id="0" name="Object 37"/>
                      <p:cNvPicPr>
                        <a:picLocks noChangeAspect="1" noChangeArrowheads="1"/>
                      </p:cNvPicPr>
                      <p:nvPr/>
                    </p:nvPicPr>
                    <p:blipFill>
                      <a:blip r:embed="rId19"/>
                      <a:srcRect/>
                      <a:stretch>
                        <a:fillRect/>
                      </a:stretch>
                    </p:blipFill>
                    <p:spPr bwMode="auto">
                      <a:xfrm>
                        <a:off x="3505200" y="1600200"/>
                        <a:ext cx="4876800" cy="344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6404" name="Picture 40" descr="fl_0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906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5" name="Picture 41" descr="fl_0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906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6" name="Picture 42" descr="fl_0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954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7" name="Picture 43" descr="flag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9002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8" name="Picture 44" descr="flag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2050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9" name="Picture 45" descr="Flag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5098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0" name="Picture 46" descr="flag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8194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1" name="Picture 47" descr="flag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1242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2" name="Picture 48" descr="flag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4290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3" name="Picture 49" descr="flag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7338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4" name="Picture 50" descr="flag1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0386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5" name="Picture 51" descr="flag1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3434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6" name="Picture 52" descr="flag1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6482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7" name="Picture 53" descr="flag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9530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8" name="Picture 42" descr="C:\Users\RichardMiller\Documents\CPResearch -- RMA New Site\menu_02a.jp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105025" y="819150"/>
            <a:ext cx="117157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9" name="Rectangle 110"/>
          <p:cNvSpPr>
            <a:spLocks noChangeArrowheads="1"/>
          </p:cNvSpPr>
          <p:nvPr/>
        </p:nvSpPr>
        <p:spPr bwMode="auto">
          <a:xfrm>
            <a:off x="0" y="6513513"/>
            <a:ext cx="9144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t" hangingPunct="0"/>
            <a:r>
              <a:rPr lang="en-US" sz="800">
                <a:solidFill>
                  <a:srgbClr val="FFFFFF"/>
                </a:solidFill>
                <a:latin typeface="Arial" pitchFamily="34" charset="0"/>
              </a:rPr>
              <a:t>Richard Miller Associates, LLC. © 2016</a:t>
            </a:r>
          </a:p>
        </p:txBody>
      </p:sp>
      <p:sp>
        <p:nvSpPr>
          <p:cNvPr id="16420" name="Rectangle 226"/>
          <p:cNvSpPr>
            <a:spLocks noChangeArrowheads="1"/>
          </p:cNvSpPr>
          <p:nvPr/>
        </p:nvSpPr>
        <p:spPr bwMode="auto">
          <a:xfrm>
            <a:off x="565150" y="-296863"/>
            <a:ext cx="5378450" cy="135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en-US">
                <a:latin typeface="Arial" pitchFamily="34" charset="0"/>
              </a:rPr>
              <a:t> </a:t>
            </a:r>
          </a:p>
          <a:p>
            <a:pPr algn="r" eaLnBrk="0" hangingPunct="0"/>
            <a:r>
              <a:rPr lang="en-US" sz="2800" b="1" i="1">
                <a:solidFill>
                  <a:srgbClr val="4A452A"/>
                </a:solidFill>
                <a:latin typeface="Times New Roman" pitchFamily="18" charset="0"/>
                <a:cs typeface="Times New Roman" pitchFamily="18" charset="0"/>
              </a:rPr>
              <a:t>Richard Miller Associates, LLC</a:t>
            </a:r>
            <a:endParaRPr lang="en-US">
              <a:solidFill>
                <a:srgbClr val="4A452A"/>
              </a:solidFill>
              <a:latin typeface="Arial" pitchFamily="34" charset="0"/>
            </a:endParaRPr>
          </a:p>
          <a:p>
            <a:pPr algn="r" eaLnBrk="0" hangingPunct="0"/>
            <a:r>
              <a:rPr lang="en-US">
                <a:latin typeface="Arial" pitchFamily="34" charset="0"/>
              </a:rPr>
              <a:t> </a:t>
            </a:r>
          </a:p>
          <a:p>
            <a:pPr algn="r" eaLnBrk="0" hangingPunct="0"/>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endParaRPr lang="en-US" sz="900">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17411" name="Picture 19" descr="C:\Documents and Settings\Richard Miller\My Documents\CPI Web Site 2005\7732\without_fl\images\fl_03.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10350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0" descr="C:\Documents and Settings\Richard Miller\My Documents\CPI Web Site 2005\7732\without_fl\images\fl_02.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13827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1" descr="C:\Documents and Settings\Richard Miller\My Documents\CPI Web Site 2005\7732\without_fl\flag1.gif"/>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17272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22" descr="C:\Documents and Settings\Richard Miller\My Documents\CPI Web Site 2005\7732\without_fl\flag3.gif"/>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20748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23" descr="C:\Documents and Settings\Richard Miller\My Documents\CPI Web Site 2005\7732\without_fl\Flag4.gif"/>
          <p:cNvPicPr>
            <a:picLocks noChangeAspect="1" noChangeArrowheads="1"/>
          </p:cNvPicPr>
          <p:nvPr/>
        </p:nvPicPr>
        <p:blipFill>
          <a:blip r:link="rId6">
            <a:extLst>
              <a:ext uri="{28A0092B-C50C-407E-A947-70E740481C1C}">
                <a14:useLocalDpi xmlns:a14="http://schemas.microsoft.com/office/drawing/2010/main" val="0"/>
              </a:ext>
            </a:extLst>
          </a:blip>
          <a:srcRect/>
          <a:stretch>
            <a:fillRect/>
          </a:stretch>
        </p:blipFill>
        <p:spPr bwMode="auto">
          <a:xfrm>
            <a:off x="24193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24" descr="C:\Documents and Settings\Richard Miller\My Documents\CPI Web Site 2005\7732\without_fl\flag5.gif"/>
          <p:cNvPicPr>
            <a:picLocks noChangeAspect="1" noChangeArrowheads="1"/>
          </p:cNvPicPr>
          <p:nvPr/>
        </p:nvPicPr>
        <p:blipFill>
          <a:blip r:link="rId7">
            <a:extLst>
              <a:ext uri="{28A0092B-C50C-407E-A947-70E740481C1C}">
                <a14:useLocalDpi xmlns:a14="http://schemas.microsoft.com/office/drawing/2010/main" val="0"/>
              </a:ext>
            </a:extLst>
          </a:blip>
          <a:srcRect/>
          <a:stretch>
            <a:fillRect/>
          </a:stretch>
        </p:blipFill>
        <p:spPr bwMode="auto">
          <a:xfrm>
            <a:off x="27670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25" descr="C:\Documents and Settings\Richard Miller\My Documents\CPI Web Site 2005\7732\without_fl\flag7.gif"/>
          <p:cNvPicPr>
            <a:picLocks noChangeAspect="1" noChangeArrowheads="1"/>
          </p:cNvPicPr>
          <p:nvPr/>
        </p:nvPicPr>
        <p:blipFill>
          <a:blip r:link="rId8">
            <a:extLst>
              <a:ext uri="{28A0092B-C50C-407E-A947-70E740481C1C}">
                <a14:useLocalDpi xmlns:a14="http://schemas.microsoft.com/office/drawing/2010/main" val="0"/>
              </a:ext>
            </a:extLst>
          </a:blip>
          <a:srcRect/>
          <a:stretch>
            <a:fillRect/>
          </a:stretch>
        </p:blipFill>
        <p:spPr bwMode="auto">
          <a:xfrm>
            <a:off x="31115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26" descr="C:\Documents and Settings\Richard Miller\My Documents\CPI Web Site 2005\7732\without_fl\flag8.gif"/>
          <p:cNvPicPr>
            <a:picLocks noChangeAspect="1" noChangeArrowheads="1"/>
          </p:cNvPicPr>
          <p:nvPr/>
        </p:nvPicPr>
        <p:blipFill>
          <a:blip r:link="rId9">
            <a:extLst>
              <a:ext uri="{28A0092B-C50C-407E-A947-70E740481C1C}">
                <a14:useLocalDpi xmlns:a14="http://schemas.microsoft.com/office/drawing/2010/main" val="0"/>
              </a:ext>
            </a:extLst>
          </a:blip>
          <a:srcRect/>
          <a:stretch>
            <a:fillRect/>
          </a:stretch>
        </p:blipFill>
        <p:spPr bwMode="auto">
          <a:xfrm>
            <a:off x="34591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27" descr="C:\Documents and Settings\Richard Miller\My Documents\CPI Web Site 2005\7732\without_fl\flag9.gif"/>
          <p:cNvPicPr>
            <a:picLocks noChangeAspect="1" noChangeArrowheads="1"/>
          </p:cNvPicPr>
          <p:nvPr/>
        </p:nvPicPr>
        <p:blipFill>
          <a:blip r:link="rId10">
            <a:extLst>
              <a:ext uri="{28A0092B-C50C-407E-A947-70E740481C1C}">
                <a14:useLocalDpi xmlns:a14="http://schemas.microsoft.com/office/drawing/2010/main" val="0"/>
              </a:ext>
            </a:extLst>
          </a:blip>
          <a:srcRect/>
          <a:stretch>
            <a:fillRect/>
          </a:stretch>
        </p:blipFill>
        <p:spPr bwMode="auto">
          <a:xfrm>
            <a:off x="38036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28" descr="C:\Documents and Settings\Richard Miller\My Documents\CPI Web Site 2005\7732\without_fl\flag10.gif"/>
          <p:cNvPicPr>
            <a:picLocks noChangeAspect="1" noChangeArrowheads="1"/>
          </p:cNvPicPr>
          <p:nvPr/>
        </p:nvPicPr>
        <p:blipFill>
          <a:blip r:link="rId11">
            <a:extLst>
              <a:ext uri="{28A0092B-C50C-407E-A947-70E740481C1C}">
                <a14:useLocalDpi xmlns:a14="http://schemas.microsoft.com/office/drawing/2010/main" val="0"/>
              </a:ext>
            </a:extLst>
          </a:blip>
          <a:srcRect/>
          <a:stretch>
            <a:fillRect/>
          </a:stretch>
        </p:blipFill>
        <p:spPr bwMode="auto">
          <a:xfrm>
            <a:off x="41513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29" descr="C:\Documents and Settings\Richard Miller\My Documents\CPI Web Site 2005\7732\without_fl\flag11.gif"/>
          <p:cNvPicPr>
            <a:picLocks noChangeAspect="1" noChangeArrowheads="1"/>
          </p:cNvPicPr>
          <p:nvPr/>
        </p:nvPicPr>
        <p:blipFill>
          <a:blip r:link="rId12">
            <a:extLst>
              <a:ext uri="{28A0092B-C50C-407E-A947-70E740481C1C}">
                <a14:useLocalDpi xmlns:a14="http://schemas.microsoft.com/office/drawing/2010/main" val="0"/>
              </a:ext>
            </a:extLst>
          </a:blip>
          <a:srcRect/>
          <a:stretch>
            <a:fillRect/>
          </a:stretch>
        </p:blipFill>
        <p:spPr bwMode="auto">
          <a:xfrm>
            <a:off x="44958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30" descr="C:\Documents and Settings\Richard Miller\My Documents\CPI Web Site 2005\7732\without_fl\flag12.gif"/>
          <p:cNvPicPr>
            <a:picLocks noChangeAspect="1" noChangeArrowheads="1"/>
          </p:cNvPicPr>
          <p:nvPr/>
        </p:nvPicPr>
        <p:blipFill>
          <a:blip r:link="rId13">
            <a:extLst>
              <a:ext uri="{28A0092B-C50C-407E-A947-70E740481C1C}">
                <a14:useLocalDpi xmlns:a14="http://schemas.microsoft.com/office/drawing/2010/main" val="0"/>
              </a:ext>
            </a:extLst>
          </a:blip>
          <a:srcRect/>
          <a:stretch>
            <a:fillRect/>
          </a:stretch>
        </p:blipFill>
        <p:spPr bwMode="auto">
          <a:xfrm>
            <a:off x="48434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32" descr="C:\Documents and Settings\Richard Miller\My Documents\CPI Web Site 2005\7732\without_fl\images\spacer.gif"/>
          <p:cNvPicPr>
            <a:picLocks noChangeAspect="1" noChangeArrowheads="1"/>
          </p:cNvPicPr>
          <p:nvPr/>
        </p:nvPicPr>
        <p:blipFill>
          <a:blip r:link="rId14">
            <a:extLst>
              <a:ext uri="{28A0092B-C50C-407E-A947-70E740481C1C}">
                <a14:useLocalDpi xmlns:a14="http://schemas.microsoft.com/office/drawing/2010/main" val="0"/>
              </a:ext>
            </a:extLst>
          </a:blip>
          <a:srcRect/>
          <a:stretch>
            <a:fillRect/>
          </a:stretch>
        </p:blipFill>
        <p:spPr bwMode="auto">
          <a:xfrm>
            <a:off x="671513" y="6202363"/>
            <a:ext cx="9525" cy="2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Text Box 34"/>
          <p:cNvSpPr txBox="1">
            <a:spLocks noChangeArrowheads="1"/>
          </p:cNvSpPr>
          <p:nvPr/>
        </p:nvSpPr>
        <p:spPr bwMode="auto">
          <a:xfrm>
            <a:off x="4876800" y="12954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50000"/>
              </a:spcBef>
            </a:pPr>
            <a:endParaRPr lang="en-US">
              <a:latin typeface="Arial" pitchFamily="34" charset="0"/>
            </a:endParaRPr>
          </a:p>
        </p:txBody>
      </p:sp>
      <p:sp>
        <p:nvSpPr>
          <p:cNvPr id="69667" name="Rectangle 35"/>
          <p:cNvSpPr>
            <a:spLocks noChangeArrowheads="1"/>
          </p:cNvSpPr>
          <p:nvPr/>
        </p:nvSpPr>
        <p:spPr bwMode="auto">
          <a:xfrm>
            <a:off x="3276600" y="838200"/>
            <a:ext cx="5867400" cy="5570756"/>
          </a:xfrm>
          <a:prstGeom prst="rect">
            <a:avLst/>
          </a:prstGeom>
          <a:solidFill>
            <a:schemeClr val="bg1">
              <a:lumMod val="95000"/>
            </a:schemeClr>
          </a:solidFill>
          <a:ln w="9525">
            <a:noFill/>
            <a:miter lim="800000"/>
            <a:headEnd/>
            <a:tailEnd/>
          </a:ln>
          <a:effectLst>
            <a:softEdge rad="635000"/>
          </a:effectLst>
        </p:spPr>
        <p:txBody>
          <a:bodyPr wrap="square">
            <a:spAutoFit/>
          </a:bodyPr>
          <a:lstStyle/>
          <a:p>
            <a:pPr>
              <a:defRPr/>
            </a:pPr>
            <a:r>
              <a:rPr lang="en-US" sz="2400" b="1" dirty="0">
                <a:solidFill>
                  <a:srgbClr val="0070C0"/>
                </a:solidFill>
                <a:latin typeface="+mn-lt"/>
                <a:cs typeface="Arial" charset="0"/>
              </a:rPr>
              <a:t>RMA On-Line with “Research Reward” Panel</a:t>
            </a:r>
          </a:p>
          <a:p>
            <a:pPr>
              <a:defRPr/>
            </a:pPr>
            <a:endParaRPr lang="en-US" sz="1000" dirty="0">
              <a:solidFill>
                <a:schemeClr val="folHlink"/>
              </a:solidFill>
              <a:latin typeface="+mn-lt"/>
              <a:cs typeface="Arial" charset="0"/>
            </a:endParaRPr>
          </a:p>
          <a:p>
            <a:pPr>
              <a:defRPr/>
            </a:pPr>
            <a:r>
              <a:rPr lang="en-US" sz="1400" b="1" dirty="0">
                <a:solidFill>
                  <a:schemeClr val="tx1">
                    <a:lumMod val="50000"/>
                    <a:lumOff val="50000"/>
                  </a:schemeClr>
                </a:solidFill>
                <a:latin typeface="+mn-lt"/>
                <a:cs typeface="Arial" charset="0"/>
              </a:rPr>
              <a:t>Offering blended web-based panel interviewing</a:t>
            </a:r>
            <a:endParaRPr lang="en-US" altLang="ko-KR" sz="1400" b="1" i="1" dirty="0">
              <a:solidFill>
                <a:schemeClr val="tx1">
                  <a:lumMod val="50000"/>
                  <a:lumOff val="50000"/>
                </a:schemeClr>
              </a:solidFill>
              <a:latin typeface="+mn-lt"/>
              <a:ea typeface="굴림" pitchFamily="34" charset="-127"/>
              <a:cs typeface="Arial" charset="0"/>
            </a:endParaRPr>
          </a:p>
          <a:p>
            <a:pPr>
              <a:defRPr/>
            </a:pPr>
            <a:endParaRPr lang="en-US" altLang="ko-KR" sz="1400" b="1" i="1" dirty="0">
              <a:solidFill>
                <a:schemeClr val="folHlink"/>
              </a:solidFill>
              <a:latin typeface="+mn-lt"/>
              <a:ea typeface="굴림" pitchFamily="34" charset="-127"/>
              <a:cs typeface="Arial" charset="0"/>
            </a:endParaRPr>
          </a:p>
          <a:p>
            <a:pPr>
              <a:defRPr/>
            </a:pPr>
            <a:r>
              <a:rPr lang="en-US" altLang="ko-KR" sz="1400" b="1" i="1" dirty="0">
                <a:solidFill>
                  <a:srgbClr val="FF3300"/>
                </a:solidFill>
                <a:latin typeface="+mn-lt"/>
                <a:ea typeface="굴림" pitchFamily="34" charset="-127"/>
                <a:cs typeface="Arial" charset="0"/>
              </a:rPr>
              <a:t>Internet Interviewing is not a matter of simply emailing invitations to respondents to be interviewed !</a:t>
            </a:r>
            <a:r>
              <a:rPr lang="en-US" altLang="ko-KR" sz="1400" dirty="0">
                <a:solidFill>
                  <a:srgbClr val="FF3300"/>
                </a:solidFill>
                <a:latin typeface="+mn-lt"/>
                <a:ea typeface="굴림" pitchFamily="34" charset="-127"/>
                <a:cs typeface="Arial" charset="0"/>
              </a:rPr>
              <a:t>! </a:t>
            </a:r>
          </a:p>
          <a:p>
            <a:pPr>
              <a:defRPr/>
            </a:pPr>
            <a:endParaRPr lang="en-US" altLang="ko-KR" sz="1400" dirty="0">
              <a:solidFill>
                <a:srgbClr val="FF3300"/>
              </a:solidFill>
              <a:latin typeface="+mn-lt"/>
              <a:ea typeface="굴림" pitchFamily="34" charset="-127"/>
              <a:cs typeface="Arial" charset="0"/>
            </a:endParaRPr>
          </a:p>
          <a:p>
            <a:pPr>
              <a:defRPr/>
            </a:pPr>
            <a:r>
              <a:rPr lang="en-US" altLang="ko-KR" sz="1600" dirty="0">
                <a:latin typeface="+mn-lt"/>
                <a:ea typeface="굴림" pitchFamily="34" charset="-127"/>
                <a:cs typeface="Arial" charset="0"/>
              </a:rPr>
              <a:t>With the proven quality of recruiting and excellent service, RMA On-Line now delivers Internet Interviewing in affiliated Testing Centers, in respondents’ homes or on the telephone. </a:t>
            </a:r>
          </a:p>
          <a:p>
            <a:pPr>
              <a:defRPr/>
            </a:pPr>
            <a:endParaRPr lang="en-US" altLang="ko-KR" sz="1600" dirty="0">
              <a:latin typeface="+mn-lt"/>
              <a:ea typeface="굴림" pitchFamily="34" charset="-127"/>
              <a:cs typeface="Arial" charset="0"/>
            </a:endParaRPr>
          </a:p>
          <a:p>
            <a:pPr>
              <a:defRPr/>
            </a:pPr>
            <a:endParaRPr lang="en-US" sz="1600" dirty="0">
              <a:latin typeface="+mn-lt"/>
              <a:cs typeface="Arial" charset="0"/>
            </a:endParaRPr>
          </a:p>
          <a:p>
            <a:pPr>
              <a:defRPr/>
            </a:pPr>
            <a:r>
              <a:rPr lang="en-US" sz="1600" dirty="0">
                <a:latin typeface="+mn-lt"/>
                <a:cs typeface="Arial" charset="0"/>
              </a:rPr>
              <a:t>In summary, RMA On-Line . . .</a:t>
            </a:r>
          </a:p>
          <a:p>
            <a:pPr>
              <a:defRPr/>
            </a:pPr>
            <a:endParaRPr lang="en-US" sz="800" dirty="0">
              <a:latin typeface="+mn-lt"/>
              <a:cs typeface="Arial" charset="0"/>
            </a:endParaRPr>
          </a:p>
          <a:p>
            <a:pPr marL="285750" indent="-285750">
              <a:spcBef>
                <a:spcPct val="25000"/>
              </a:spcBef>
              <a:spcAft>
                <a:spcPct val="25000"/>
              </a:spcAft>
              <a:buBlip>
                <a:blip r:embed="rId15"/>
              </a:buBlip>
              <a:defRPr/>
            </a:pPr>
            <a:r>
              <a:rPr lang="en-US" sz="1600" dirty="0">
                <a:latin typeface="+mn-lt"/>
                <a:cs typeface="Arial" charset="0"/>
              </a:rPr>
              <a:t>  </a:t>
            </a:r>
            <a:r>
              <a:rPr lang="en-US" sz="1600" i="1" dirty="0">
                <a:latin typeface="+mn-lt"/>
                <a:cs typeface="Arial" charset="0"/>
              </a:rPr>
              <a:t>provides sampling and managed panel options, with consumers and businesses of all kinds</a:t>
            </a:r>
          </a:p>
          <a:p>
            <a:pPr marL="285750" indent="-285750">
              <a:spcBef>
                <a:spcPct val="25000"/>
              </a:spcBef>
              <a:spcAft>
                <a:spcPct val="25000"/>
              </a:spcAft>
              <a:buBlip>
                <a:blip r:embed="rId15"/>
              </a:buBlip>
              <a:defRPr/>
            </a:pPr>
            <a:r>
              <a:rPr lang="en-US" sz="1600" i="1" dirty="0">
                <a:latin typeface="+mn-lt"/>
                <a:cs typeface="Arial" charset="0"/>
              </a:rPr>
              <a:t>  fulfills the sample quotas – we never miss our targeted samples</a:t>
            </a:r>
          </a:p>
          <a:p>
            <a:pPr marL="285750" indent="-285750">
              <a:spcBef>
                <a:spcPct val="25000"/>
              </a:spcBef>
              <a:spcAft>
                <a:spcPct val="25000"/>
              </a:spcAft>
              <a:buBlip>
                <a:blip r:embed="rId15"/>
              </a:buBlip>
              <a:defRPr/>
            </a:pPr>
            <a:r>
              <a:rPr lang="en-US" sz="1600" i="1" dirty="0">
                <a:latin typeface="+mn-lt"/>
                <a:cs typeface="Arial" charset="0"/>
              </a:rPr>
              <a:t>  executes sophisticated on-line questionnaires and CBC conjoint</a:t>
            </a:r>
          </a:p>
          <a:p>
            <a:pPr marL="285750" indent="-285750">
              <a:spcBef>
                <a:spcPct val="25000"/>
              </a:spcBef>
              <a:spcAft>
                <a:spcPct val="25000"/>
              </a:spcAft>
              <a:buBlip>
                <a:blip r:embed="rId15"/>
              </a:buBlip>
              <a:defRPr/>
            </a:pPr>
            <a:r>
              <a:rPr lang="en-US" sz="1600" i="1" dirty="0">
                <a:latin typeface="+mn-lt"/>
                <a:cs typeface="Arial" charset="0"/>
              </a:rPr>
              <a:t>  provide the data / results in virtually any format you request</a:t>
            </a:r>
          </a:p>
          <a:p>
            <a:pPr marL="285750" indent="-285750">
              <a:spcBef>
                <a:spcPct val="25000"/>
              </a:spcBef>
              <a:spcAft>
                <a:spcPct val="25000"/>
              </a:spcAft>
              <a:buBlip>
                <a:blip r:embed="rId15"/>
              </a:buBlip>
              <a:defRPr/>
            </a:pPr>
            <a:r>
              <a:rPr lang="en-US" sz="1600" i="1" dirty="0">
                <a:latin typeface="+mn-lt"/>
                <a:cs typeface="Arial" charset="0"/>
              </a:rPr>
              <a:t>  works with you and the data in providing the insight into making smarter decisions </a:t>
            </a:r>
            <a:endParaRPr lang="en-US" altLang="ko-KR" sz="1400" i="1" dirty="0">
              <a:latin typeface="+mn-lt"/>
              <a:ea typeface="굴림" pitchFamily="34" charset="-127"/>
              <a:cs typeface="Arial" charset="0"/>
            </a:endParaRPr>
          </a:p>
        </p:txBody>
      </p:sp>
      <p:pic>
        <p:nvPicPr>
          <p:cNvPr id="17426" name="Picture 36" descr="C:\Documents and Settings\Richard Miller\My Documents\CPI Web Site 2005\7732\without_fl\images\menu_02.jpg">
            <a:hlinkClick r:id="rId16"/>
          </p:cNvPr>
          <p:cNvPicPr>
            <a:picLocks noChangeAspect="1" noChangeArrowheads="1"/>
          </p:cNvPicPr>
          <p:nvPr/>
        </p:nvPicPr>
        <p:blipFill>
          <a:blip r:link="rId17">
            <a:extLst>
              <a:ext uri="{28A0092B-C50C-407E-A947-70E740481C1C}">
                <a14:useLocalDpi xmlns:a14="http://schemas.microsoft.com/office/drawing/2010/main" val="0"/>
              </a:ext>
            </a:extLst>
          </a:blip>
          <a:srcRect/>
          <a:stretch>
            <a:fillRect/>
          </a:stretch>
        </p:blipFill>
        <p:spPr bwMode="auto">
          <a:xfrm>
            <a:off x="2100263" y="819150"/>
            <a:ext cx="1173162"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53" descr="fl_0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06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8" name="Picture 54" descr="fl_0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906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9" name="Picture 55" descr="fl_0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954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0" name="Picture 56" descr="flag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002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1" name="Picture 57" descr="flag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050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2" name="Picture 58" descr="Flag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098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3" name="Picture 59" descr="flag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8194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4" name="Picture 60" descr="flag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1242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5" name="Picture 61" descr="flag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4290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6" name="Picture 62" descr="flag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7338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7" name="Picture 63" descr="flag1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0386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8" name="Picture 64" descr="flag1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3434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9" name="Picture 65" descr="flag1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6482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0" name="Picture 66" descr="flag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9530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1" name="Picture 41" descr="C:\Users\RichardMiller\Documents\CPResearch -- RMA New Site\menu_02a.jp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095500" y="819150"/>
            <a:ext cx="117157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2" name="Picture 2" descr="http://cpresearchgroup.com/index-2.jp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409700" y="3808244"/>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3" name="Rectangle 110"/>
          <p:cNvSpPr>
            <a:spLocks noChangeArrowheads="1"/>
          </p:cNvSpPr>
          <p:nvPr/>
        </p:nvSpPr>
        <p:spPr bwMode="auto">
          <a:xfrm>
            <a:off x="0" y="6513513"/>
            <a:ext cx="9144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t" hangingPunct="0"/>
            <a:r>
              <a:rPr lang="en-US" sz="800">
                <a:solidFill>
                  <a:srgbClr val="FFFFFF"/>
                </a:solidFill>
                <a:latin typeface="Arial" pitchFamily="34" charset="0"/>
              </a:rPr>
              <a:t>Richard Miller Associates, LLC. © 2016</a:t>
            </a:r>
          </a:p>
        </p:txBody>
      </p:sp>
      <p:sp>
        <p:nvSpPr>
          <p:cNvPr id="17444" name="Rectangle 226"/>
          <p:cNvSpPr>
            <a:spLocks noChangeArrowheads="1"/>
          </p:cNvSpPr>
          <p:nvPr/>
        </p:nvSpPr>
        <p:spPr bwMode="auto">
          <a:xfrm>
            <a:off x="565150" y="-296863"/>
            <a:ext cx="5378450" cy="135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en-US">
                <a:latin typeface="Arial" pitchFamily="34" charset="0"/>
              </a:rPr>
              <a:t> </a:t>
            </a:r>
          </a:p>
          <a:p>
            <a:pPr algn="r" eaLnBrk="0" hangingPunct="0"/>
            <a:r>
              <a:rPr lang="en-US" sz="2800" b="1" i="1">
                <a:solidFill>
                  <a:srgbClr val="4A452A"/>
                </a:solidFill>
                <a:latin typeface="Times New Roman" pitchFamily="18" charset="0"/>
                <a:cs typeface="Times New Roman" pitchFamily="18" charset="0"/>
              </a:rPr>
              <a:t>Richard Miller Associates, LLC</a:t>
            </a:r>
            <a:endParaRPr lang="en-US">
              <a:solidFill>
                <a:srgbClr val="4A452A"/>
              </a:solidFill>
              <a:latin typeface="Arial" pitchFamily="34" charset="0"/>
            </a:endParaRPr>
          </a:p>
          <a:p>
            <a:pPr algn="r" eaLnBrk="0" hangingPunct="0"/>
            <a:r>
              <a:rPr lang="en-US">
                <a:latin typeface="Arial" pitchFamily="34" charset="0"/>
              </a:rPr>
              <a:t> </a:t>
            </a:r>
          </a:p>
          <a:p>
            <a:pPr algn="r" eaLnBrk="0" hangingPunct="0"/>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endParaRPr lang="en-US" sz="900">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18435" name="Picture 19" descr="C:\Documents and Settings\Richard Miller\My Documents\CPI Web Site 2005\7732\without_fl\images\fl_03.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10350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0" descr="C:\Documents and Settings\Richard Miller\My Documents\CPI Web Site 2005\7732\without_fl\images\fl_02.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13827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1" descr="C:\Documents and Settings\Richard Miller\My Documents\CPI Web Site 2005\7732\without_fl\flag1.gif"/>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17272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22" descr="C:\Documents and Settings\Richard Miller\My Documents\CPI Web Site 2005\7732\without_fl\flag3.gif"/>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20748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23" descr="C:\Documents and Settings\Richard Miller\My Documents\CPI Web Site 2005\7732\without_fl\Flag4.gif"/>
          <p:cNvPicPr>
            <a:picLocks noChangeAspect="1" noChangeArrowheads="1"/>
          </p:cNvPicPr>
          <p:nvPr/>
        </p:nvPicPr>
        <p:blipFill>
          <a:blip r:link="rId6">
            <a:extLst>
              <a:ext uri="{28A0092B-C50C-407E-A947-70E740481C1C}">
                <a14:useLocalDpi xmlns:a14="http://schemas.microsoft.com/office/drawing/2010/main" val="0"/>
              </a:ext>
            </a:extLst>
          </a:blip>
          <a:srcRect/>
          <a:stretch>
            <a:fillRect/>
          </a:stretch>
        </p:blipFill>
        <p:spPr bwMode="auto">
          <a:xfrm>
            <a:off x="24193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4" descr="C:\Documents and Settings\Richard Miller\My Documents\CPI Web Site 2005\7732\without_fl\flag5.gif"/>
          <p:cNvPicPr>
            <a:picLocks noChangeAspect="1" noChangeArrowheads="1"/>
          </p:cNvPicPr>
          <p:nvPr/>
        </p:nvPicPr>
        <p:blipFill>
          <a:blip r:link="rId7">
            <a:extLst>
              <a:ext uri="{28A0092B-C50C-407E-A947-70E740481C1C}">
                <a14:useLocalDpi xmlns:a14="http://schemas.microsoft.com/office/drawing/2010/main" val="0"/>
              </a:ext>
            </a:extLst>
          </a:blip>
          <a:srcRect/>
          <a:stretch>
            <a:fillRect/>
          </a:stretch>
        </p:blipFill>
        <p:spPr bwMode="auto">
          <a:xfrm>
            <a:off x="27670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25" descr="C:\Documents and Settings\Richard Miller\My Documents\CPI Web Site 2005\7732\without_fl\flag7.gif"/>
          <p:cNvPicPr>
            <a:picLocks noChangeAspect="1" noChangeArrowheads="1"/>
          </p:cNvPicPr>
          <p:nvPr/>
        </p:nvPicPr>
        <p:blipFill>
          <a:blip r:link="rId8">
            <a:extLst>
              <a:ext uri="{28A0092B-C50C-407E-A947-70E740481C1C}">
                <a14:useLocalDpi xmlns:a14="http://schemas.microsoft.com/office/drawing/2010/main" val="0"/>
              </a:ext>
            </a:extLst>
          </a:blip>
          <a:srcRect/>
          <a:stretch>
            <a:fillRect/>
          </a:stretch>
        </p:blipFill>
        <p:spPr bwMode="auto">
          <a:xfrm>
            <a:off x="31115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26" descr="C:\Documents and Settings\Richard Miller\My Documents\CPI Web Site 2005\7732\without_fl\flag8.gif"/>
          <p:cNvPicPr>
            <a:picLocks noChangeAspect="1" noChangeArrowheads="1"/>
          </p:cNvPicPr>
          <p:nvPr/>
        </p:nvPicPr>
        <p:blipFill>
          <a:blip r:link="rId9">
            <a:extLst>
              <a:ext uri="{28A0092B-C50C-407E-A947-70E740481C1C}">
                <a14:useLocalDpi xmlns:a14="http://schemas.microsoft.com/office/drawing/2010/main" val="0"/>
              </a:ext>
            </a:extLst>
          </a:blip>
          <a:srcRect/>
          <a:stretch>
            <a:fillRect/>
          </a:stretch>
        </p:blipFill>
        <p:spPr bwMode="auto">
          <a:xfrm>
            <a:off x="34591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27" descr="C:\Documents and Settings\Richard Miller\My Documents\CPI Web Site 2005\7732\without_fl\flag9.gif"/>
          <p:cNvPicPr>
            <a:picLocks noChangeAspect="1" noChangeArrowheads="1"/>
          </p:cNvPicPr>
          <p:nvPr/>
        </p:nvPicPr>
        <p:blipFill>
          <a:blip r:link="rId10">
            <a:extLst>
              <a:ext uri="{28A0092B-C50C-407E-A947-70E740481C1C}">
                <a14:useLocalDpi xmlns:a14="http://schemas.microsoft.com/office/drawing/2010/main" val="0"/>
              </a:ext>
            </a:extLst>
          </a:blip>
          <a:srcRect/>
          <a:stretch>
            <a:fillRect/>
          </a:stretch>
        </p:blipFill>
        <p:spPr bwMode="auto">
          <a:xfrm>
            <a:off x="38036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28" descr="C:\Documents and Settings\Richard Miller\My Documents\CPI Web Site 2005\7732\without_fl\flag10.gif"/>
          <p:cNvPicPr>
            <a:picLocks noChangeAspect="1" noChangeArrowheads="1"/>
          </p:cNvPicPr>
          <p:nvPr/>
        </p:nvPicPr>
        <p:blipFill>
          <a:blip r:link="rId11">
            <a:extLst>
              <a:ext uri="{28A0092B-C50C-407E-A947-70E740481C1C}">
                <a14:useLocalDpi xmlns:a14="http://schemas.microsoft.com/office/drawing/2010/main" val="0"/>
              </a:ext>
            </a:extLst>
          </a:blip>
          <a:srcRect/>
          <a:stretch>
            <a:fillRect/>
          </a:stretch>
        </p:blipFill>
        <p:spPr bwMode="auto">
          <a:xfrm>
            <a:off x="41513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29" descr="C:\Documents and Settings\Richard Miller\My Documents\CPI Web Site 2005\7732\without_fl\flag11.gif"/>
          <p:cNvPicPr>
            <a:picLocks noChangeAspect="1" noChangeArrowheads="1"/>
          </p:cNvPicPr>
          <p:nvPr/>
        </p:nvPicPr>
        <p:blipFill>
          <a:blip r:link="rId12">
            <a:extLst>
              <a:ext uri="{28A0092B-C50C-407E-A947-70E740481C1C}">
                <a14:useLocalDpi xmlns:a14="http://schemas.microsoft.com/office/drawing/2010/main" val="0"/>
              </a:ext>
            </a:extLst>
          </a:blip>
          <a:srcRect/>
          <a:stretch>
            <a:fillRect/>
          </a:stretch>
        </p:blipFill>
        <p:spPr bwMode="auto">
          <a:xfrm>
            <a:off x="44958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30" descr="C:\Documents and Settings\Richard Miller\My Documents\CPI Web Site 2005\7732\without_fl\flag12.gif"/>
          <p:cNvPicPr>
            <a:picLocks noChangeAspect="1" noChangeArrowheads="1"/>
          </p:cNvPicPr>
          <p:nvPr/>
        </p:nvPicPr>
        <p:blipFill>
          <a:blip r:link="rId13">
            <a:extLst>
              <a:ext uri="{28A0092B-C50C-407E-A947-70E740481C1C}">
                <a14:useLocalDpi xmlns:a14="http://schemas.microsoft.com/office/drawing/2010/main" val="0"/>
              </a:ext>
            </a:extLst>
          </a:blip>
          <a:srcRect/>
          <a:stretch>
            <a:fillRect/>
          </a:stretch>
        </p:blipFill>
        <p:spPr bwMode="auto">
          <a:xfrm>
            <a:off x="48434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32" descr="C:\Documents and Settings\Richard Miller\My Documents\CPI Web Site 2005\7732\without_fl\images\spacer.gif"/>
          <p:cNvPicPr>
            <a:picLocks noChangeAspect="1" noChangeArrowheads="1"/>
          </p:cNvPicPr>
          <p:nvPr/>
        </p:nvPicPr>
        <p:blipFill>
          <a:blip r:link="rId14">
            <a:extLst>
              <a:ext uri="{28A0092B-C50C-407E-A947-70E740481C1C}">
                <a14:useLocalDpi xmlns:a14="http://schemas.microsoft.com/office/drawing/2010/main" val="0"/>
              </a:ext>
            </a:extLst>
          </a:blip>
          <a:srcRect/>
          <a:stretch>
            <a:fillRect/>
          </a:stretch>
        </p:blipFill>
        <p:spPr bwMode="auto">
          <a:xfrm>
            <a:off x="671513" y="6202363"/>
            <a:ext cx="9525" cy="2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8" name="Text Box 34"/>
          <p:cNvSpPr txBox="1">
            <a:spLocks noChangeArrowheads="1"/>
          </p:cNvSpPr>
          <p:nvPr/>
        </p:nvSpPr>
        <p:spPr bwMode="auto">
          <a:xfrm>
            <a:off x="4876800" y="12954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50000"/>
              </a:spcBef>
            </a:pPr>
            <a:endParaRPr lang="en-US">
              <a:latin typeface="Arial" pitchFamily="34" charset="0"/>
            </a:endParaRPr>
          </a:p>
        </p:txBody>
      </p:sp>
      <p:sp>
        <p:nvSpPr>
          <p:cNvPr id="71715" name="Rectangle 35"/>
          <p:cNvSpPr>
            <a:spLocks noChangeArrowheads="1"/>
          </p:cNvSpPr>
          <p:nvPr/>
        </p:nvSpPr>
        <p:spPr bwMode="auto">
          <a:xfrm>
            <a:off x="3810000" y="798513"/>
            <a:ext cx="5181600" cy="5232202"/>
          </a:xfrm>
          <a:prstGeom prst="rect">
            <a:avLst/>
          </a:prstGeom>
          <a:solidFill>
            <a:schemeClr val="bg1">
              <a:lumMod val="95000"/>
            </a:schemeClr>
          </a:solidFill>
          <a:ln w="9525">
            <a:noFill/>
            <a:miter lim="800000"/>
            <a:headEnd/>
            <a:tailEnd/>
          </a:ln>
          <a:effectLst>
            <a:softEdge rad="635000"/>
          </a:effectLst>
        </p:spPr>
        <p:txBody>
          <a:bodyPr>
            <a:spAutoFit/>
          </a:bodyPr>
          <a:lstStyle/>
          <a:p>
            <a:pPr>
              <a:defRPr/>
            </a:pPr>
            <a:r>
              <a:rPr lang="en-US" altLang="ko-KR" sz="2400" b="1" dirty="0">
                <a:solidFill>
                  <a:srgbClr val="0070C0"/>
                </a:solidFill>
                <a:latin typeface="+mn-lt"/>
                <a:ea typeface="굴림" pitchFamily="34" charset="-127"/>
                <a:cs typeface="Arial" charset="0"/>
              </a:rPr>
              <a:t>RMA Telephone Centers </a:t>
            </a:r>
          </a:p>
          <a:p>
            <a:pPr>
              <a:defRPr/>
            </a:pPr>
            <a:endParaRPr lang="en-US" altLang="ko-KR" sz="1000" b="1" dirty="0">
              <a:latin typeface="+mn-lt"/>
              <a:ea typeface="굴림" pitchFamily="34" charset="-127"/>
              <a:cs typeface="Arial" charset="0"/>
            </a:endParaRPr>
          </a:p>
          <a:p>
            <a:pPr>
              <a:defRPr/>
            </a:pPr>
            <a:r>
              <a:rPr lang="en-US" altLang="ko-KR" sz="1600" dirty="0">
                <a:latin typeface="+mn-lt"/>
                <a:ea typeface="굴림" pitchFamily="34" charset="-127"/>
                <a:cs typeface="Arial" charset="0"/>
              </a:rPr>
              <a:t>As part of our work, our telephone centers are one of the most important in integral parts for the success of our projects.  In ALL aspects of our work, the telephone centers play a MAJOR part.</a:t>
            </a:r>
          </a:p>
          <a:p>
            <a:pPr>
              <a:defRPr/>
            </a:pPr>
            <a:endParaRPr lang="en-US" altLang="ko-KR" sz="1600" dirty="0">
              <a:latin typeface="+mn-lt"/>
              <a:ea typeface="굴림" pitchFamily="34" charset="-127"/>
              <a:cs typeface="Arial" charset="0"/>
            </a:endParaRPr>
          </a:p>
          <a:p>
            <a:pPr>
              <a:defRPr/>
            </a:pPr>
            <a:r>
              <a:rPr lang="en-US" altLang="ko-KR" sz="1600" dirty="0">
                <a:latin typeface="+mn-lt"/>
                <a:ea typeface="굴림" pitchFamily="34" charset="-127"/>
                <a:cs typeface="Arial" charset="0"/>
              </a:rPr>
              <a:t>BUT RMA’s telephone centers </a:t>
            </a:r>
            <a:r>
              <a:rPr lang="en-US" altLang="ko-KR" sz="1600" dirty="0" smtClean="0">
                <a:latin typeface="+mn-lt"/>
                <a:ea typeface="굴림" pitchFamily="34" charset="-127"/>
                <a:cs typeface="Arial" charset="0"/>
              </a:rPr>
              <a:t>use traditional </a:t>
            </a:r>
            <a:r>
              <a:rPr lang="en-US" altLang="ko-KR" sz="1600" dirty="0">
                <a:latin typeface="+mn-lt"/>
                <a:ea typeface="굴림" pitchFamily="34" charset="-127"/>
                <a:cs typeface="Arial" charset="0"/>
              </a:rPr>
              <a:t>c</a:t>
            </a:r>
            <a:r>
              <a:rPr lang="en-US" altLang="ko-KR" sz="1600" dirty="0" smtClean="0">
                <a:latin typeface="+mn-lt"/>
                <a:ea typeface="굴림" pitchFamily="34" charset="-127"/>
                <a:cs typeface="Arial" charset="0"/>
              </a:rPr>
              <a:t>entral locations PLUS supplemental remote telephone </a:t>
            </a:r>
            <a:r>
              <a:rPr lang="en-US" altLang="ko-KR" sz="1600" dirty="0">
                <a:latin typeface="+mn-lt"/>
                <a:ea typeface="굴림" pitchFamily="34" charset="-127"/>
                <a:cs typeface="Arial" charset="0"/>
              </a:rPr>
              <a:t>centers:</a:t>
            </a:r>
          </a:p>
          <a:p>
            <a:pPr>
              <a:spcBef>
                <a:spcPct val="25000"/>
              </a:spcBef>
              <a:spcAft>
                <a:spcPct val="25000"/>
              </a:spcAft>
              <a:buFontTx/>
              <a:buBlip>
                <a:blip r:embed="rId15"/>
              </a:buBlip>
              <a:defRPr/>
            </a:pPr>
            <a:r>
              <a:rPr lang="en-US" sz="1600" dirty="0" smtClean="0">
                <a:latin typeface="+mn-lt"/>
                <a:cs typeface="Arial" charset="0"/>
              </a:rPr>
              <a:t>  Our </a:t>
            </a:r>
            <a:r>
              <a:rPr lang="en-US" sz="1600" dirty="0">
                <a:latin typeface="+mn-lt"/>
                <a:cs typeface="Arial" charset="0"/>
              </a:rPr>
              <a:t>staff and interviewers are now all over the USA.</a:t>
            </a:r>
          </a:p>
          <a:p>
            <a:pPr>
              <a:spcBef>
                <a:spcPct val="25000"/>
              </a:spcBef>
              <a:spcAft>
                <a:spcPct val="25000"/>
              </a:spcAft>
              <a:buFontTx/>
              <a:buBlip>
                <a:blip r:embed="rId15"/>
              </a:buBlip>
              <a:defRPr/>
            </a:pPr>
            <a:r>
              <a:rPr lang="en-US" sz="1600" dirty="0">
                <a:latin typeface="+mn-lt"/>
                <a:cs typeface="Arial" charset="0"/>
              </a:rPr>
              <a:t>  Our databases, call lists, staff, computer equipment and software are the integral components for our success.</a:t>
            </a:r>
          </a:p>
          <a:p>
            <a:pPr>
              <a:spcBef>
                <a:spcPct val="25000"/>
              </a:spcBef>
              <a:spcAft>
                <a:spcPct val="25000"/>
              </a:spcAft>
              <a:buFontTx/>
              <a:buBlip>
                <a:blip r:embed="rId15"/>
              </a:buBlip>
              <a:defRPr/>
            </a:pPr>
            <a:r>
              <a:rPr lang="en-US" sz="1600" dirty="0">
                <a:latin typeface="+mn-lt"/>
                <a:cs typeface="Arial" charset="0"/>
              </a:rPr>
              <a:t>  RMA has developed our own software to meet the needs of our staff and the needs to complete the research.  We do not take someone else’s software and adapt it to the needs of our staff in getting the research completed.  </a:t>
            </a:r>
          </a:p>
          <a:p>
            <a:pPr>
              <a:spcBef>
                <a:spcPct val="25000"/>
              </a:spcBef>
              <a:spcAft>
                <a:spcPct val="25000"/>
              </a:spcAft>
              <a:buFontTx/>
              <a:buBlip>
                <a:blip r:embed="rId15"/>
              </a:buBlip>
              <a:defRPr/>
            </a:pPr>
            <a:r>
              <a:rPr lang="en-US" sz="1600" dirty="0">
                <a:latin typeface="+mn-lt"/>
                <a:cs typeface="Arial" charset="0"/>
              </a:rPr>
              <a:t>  And we maintain the HIGHEST standards to assure the work is being completed with the highest quality and meets the needs of our clients.</a:t>
            </a:r>
            <a:endParaRPr lang="en-US" altLang="ko-KR" sz="1000" b="1" dirty="0">
              <a:latin typeface="+mn-lt"/>
              <a:ea typeface="굴림" pitchFamily="34" charset="-127"/>
              <a:cs typeface="Arial" charset="0"/>
            </a:endParaRPr>
          </a:p>
        </p:txBody>
      </p:sp>
      <p:pic>
        <p:nvPicPr>
          <p:cNvPr id="18450" name="Picture 41" descr="C:\Documents and Settings\Richard Miller\My Documents\CPI Web Site 2005\7732\without_fl\images\menu_03.jpg">
            <a:hlinkClick r:id="rId16"/>
          </p:cNvPr>
          <p:cNvPicPr>
            <a:picLocks noChangeAspect="1" noChangeArrowheads="1"/>
          </p:cNvPicPr>
          <p:nvPr/>
        </p:nvPicPr>
        <p:blipFill>
          <a:blip r:link="rId17">
            <a:extLst>
              <a:ext uri="{28A0092B-C50C-407E-A947-70E740481C1C}">
                <a14:useLocalDpi xmlns:a14="http://schemas.microsoft.com/office/drawing/2010/main" val="0"/>
              </a:ext>
            </a:extLst>
          </a:blip>
          <a:srcRect/>
          <a:stretch>
            <a:fillRect/>
          </a:stretch>
        </p:blipFill>
        <p:spPr bwMode="auto">
          <a:xfrm>
            <a:off x="2085975" y="819150"/>
            <a:ext cx="1190625"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1" name="Rectangle 4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18452" name="Picture 55" descr="fl_0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06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3" name="Picture 56" descr="fl_0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906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4" name="Picture 57" descr="fl_0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954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5" name="Picture 58" descr="flag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002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6" name="Picture 59" descr="flag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050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7" name="Picture 60" descr="Flag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098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8" name="Picture 61" descr="flag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8194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9" name="Picture 62" descr="flag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1242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0" name="Picture 63" descr="flag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4290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1" name="Picture 64" descr="flag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7338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2" name="Picture 65" descr="flag1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0386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3" name="Picture 66" descr="flag1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3434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4" name="Picture 67" descr="flag1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6482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Picture 68" descr="flag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9530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6" name="Picture 42" descr="C:\Users\RichardMiller\Documents\CPResearch -- RMA New Site\menu_03a.jp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076450" y="819150"/>
            <a:ext cx="119062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7" name="Rectangle 110"/>
          <p:cNvSpPr>
            <a:spLocks noChangeArrowheads="1"/>
          </p:cNvSpPr>
          <p:nvPr/>
        </p:nvSpPr>
        <p:spPr bwMode="auto">
          <a:xfrm>
            <a:off x="0" y="6513513"/>
            <a:ext cx="9144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t" hangingPunct="0"/>
            <a:r>
              <a:rPr lang="en-US" sz="800">
                <a:solidFill>
                  <a:srgbClr val="FFFFFF"/>
                </a:solidFill>
                <a:latin typeface="Arial" pitchFamily="34" charset="0"/>
              </a:rPr>
              <a:t>Richard Miller Associates, LLC. © 2016</a:t>
            </a:r>
          </a:p>
        </p:txBody>
      </p:sp>
      <p:sp>
        <p:nvSpPr>
          <p:cNvPr id="18468" name="Rectangle 226"/>
          <p:cNvSpPr>
            <a:spLocks noChangeArrowheads="1"/>
          </p:cNvSpPr>
          <p:nvPr/>
        </p:nvSpPr>
        <p:spPr bwMode="auto">
          <a:xfrm>
            <a:off x="565150" y="-296863"/>
            <a:ext cx="5378450" cy="135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en-US">
                <a:latin typeface="Arial" pitchFamily="34" charset="0"/>
              </a:rPr>
              <a:t> </a:t>
            </a:r>
          </a:p>
          <a:p>
            <a:pPr algn="r" eaLnBrk="0" hangingPunct="0"/>
            <a:r>
              <a:rPr lang="en-US" sz="2800" b="1" i="1">
                <a:solidFill>
                  <a:srgbClr val="4A452A"/>
                </a:solidFill>
                <a:latin typeface="Times New Roman" pitchFamily="18" charset="0"/>
                <a:cs typeface="Times New Roman" pitchFamily="18" charset="0"/>
              </a:rPr>
              <a:t>Richard Miller Associates, LLC</a:t>
            </a:r>
            <a:endParaRPr lang="en-US">
              <a:solidFill>
                <a:srgbClr val="4A452A"/>
              </a:solidFill>
              <a:latin typeface="Arial" pitchFamily="34" charset="0"/>
            </a:endParaRPr>
          </a:p>
          <a:p>
            <a:pPr algn="r" eaLnBrk="0" hangingPunct="0"/>
            <a:r>
              <a:rPr lang="en-US">
                <a:latin typeface="Arial" pitchFamily="34" charset="0"/>
              </a:rPr>
              <a:t> </a:t>
            </a:r>
          </a:p>
          <a:p>
            <a:pPr algn="r" eaLnBrk="0" hangingPunct="0"/>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endParaRPr lang="en-US" sz="900">
              <a:latin typeface="Arial" pitchFamily="34" charset="0"/>
            </a:endParaRPr>
          </a:p>
        </p:txBody>
      </p:sp>
      <p:pic>
        <p:nvPicPr>
          <p:cNvPr id="39" name="Picture 2" descr="http://www.softnix.cl/sites/default/files/soporte.pn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966788" y="3886200"/>
            <a:ext cx="2614612"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23555" name="Picture 19" descr="C:\Documents and Settings\Richard Miller\My Documents\CPI Web Site 2005\7732\without_fl\images\fl_03.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10350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0" descr="C:\Documents and Settings\Richard Miller\My Documents\CPI Web Site 2005\7732\without_fl\images\fl_02.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13827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21" descr="C:\Documents and Settings\Richard Miller\My Documents\CPI Web Site 2005\7732\without_fl\flag1.gif"/>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17272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22" descr="C:\Documents and Settings\Richard Miller\My Documents\CPI Web Site 2005\7732\without_fl\flag3.gif"/>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20748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23" descr="C:\Documents and Settings\Richard Miller\My Documents\CPI Web Site 2005\7732\without_fl\Flag4.gif"/>
          <p:cNvPicPr>
            <a:picLocks noChangeAspect="1" noChangeArrowheads="1"/>
          </p:cNvPicPr>
          <p:nvPr/>
        </p:nvPicPr>
        <p:blipFill>
          <a:blip r:link="rId6">
            <a:extLst>
              <a:ext uri="{28A0092B-C50C-407E-A947-70E740481C1C}">
                <a14:useLocalDpi xmlns:a14="http://schemas.microsoft.com/office/drawing/2010/main" val="0"/>
              </a:ext>
            </a:extLst>
          </a:blip>
          <a:srcRect/>
          <a:stretch>
            <a:fillRect/>
          </a:stretch>
        </p:blipFill>
        <p:spPr bwMode="auto">
          <a:xfrm>
            <a:off x="24193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24" descr="C:\Documents and Settings\Richard Miller\My Documents\CPI Web Site 2005\7732\without_fl\flag5.gif"/>
          <p:cNvPicPr>
            <a:picLocks noChangeAspect="1" noChangeArrowheads="1"/>
          </p:cNvPicPr>
          <p:nvPr/>
        </p:nvPicPr>
        <p:blipFill>
          <a:blip r:link="rId7">
            <a:extLst>
              <a:ext uri="{28A0092B-C50C-407E-A947-70E740481C1C}">
                <a14:useLocalDpi xmlns:a14="http://schemas.microsoft.com/office/drawing/2010/main" val="0"/>
              </a:ext>
            </a:extLst>
          </a:blip>
          <a:srcRect/>
          <a:stretch>
            <a:fillRect/>
          </a:stretch>
        </p:blipFill>
        <p:spPr bwMode="auto">
          <a:xfrm>
            <a:off x="27670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25" descr="C:\Documents and Settings\Richard Miller\My Documents\CPI Web Site 2005\7732\without_fl\flag7.gif"/>
          <p:cNvPicPr>
            <a:picLocks noChangeAspect="1" noChangeArrowheads="1"/>
          </p:cNvPicPr>
          <p:nvPr/>
        </p:nvPicPr>
        <p:blipFill>
          <a:blip r:link="rId8">
            <a:extLst>
              <a:ext uri="{28A0092B-C50C-407E-A947-70E740481C1C}">
                <a14:useLocalDpi xmlns:a14="http://schemas.microsoft.com/office/drawing/2010/main" val="0"/>
              </a:ext>
            </a:extLst>
          </a:blip>
          <a:srcRect/>
          <a:stretch>
            <a:fillRect/>
          </a:stretch>
        </p:blipFill>
        <p:spPr bwMode="auto">
          <a:xfrm>
            <a:off x="31115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26" descr="C:\Documents and Settings\Richard Miller\My Documents\CPI Web Site 2005\7732\without_fl\flag8.gif"/>
          <p:cNvPicPr>
            <a:picLocks noChangeAspect="1" noChangeArrowheads="1"/>
          </p:cNvPicPr>
          <p:nvPr/>
        </p:nvPicPr>
        <p:blipFill>
          <a:blip r:link="rId9">
            <a:extLst>
              <a:ext uri="{28A0092B-C50C-407E-A947-70E740481C1C}">
                <a14:useLocalDpi xmlns:a14="http://schemas.microsoft.com/office/drawing/2010/main" val="0"/>
              </a:ext>
            </a:extLst>
          </a:blip>
          <a:srcRect/>
          <a:stretch>
            <a:fillRect/>
          </a:stretch>
        </p:blipFill>
        <p:spPr bwMode="auto">
          <a:xfrm>
            <a:off x="34591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27" descr="C:\Documents and Settings\Richard Miller\My Documents\CPI Web Site 2005\7732\without_fl\flag9.gif"/>
          <p:cNvPicPr>
            <a:picLocks noChangeAspect="1" noChangeArrowheads="1"/>
          </p:cNvPicPr>
          <p:nvPr/>
        </p:nvPicPr>
        <p:blipFill>
          <a:blip r:link="rId10">
            <a:extLst>
              <a:ext uri="{28A0092B-C50C-407E-A947-70E740481C1C}">
                <a14:useLocalDpi xmlns:a14="http://schemas.microsoft.com/office/drawing/2010/main" val="0"/>
              </a:ext>
            </a:extLst>
          </a:blip>
          <a:srcRect/>
          <a:stretch>
            <a:fillRect/>
          </a:stretch>
        </p:blipFill>
        <p:spPr bwMode="auto">
          <a:xfrm>
            <a:off x="38036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28" descr="C:\Documents and Settings\Richard Miller\My Documents\CPI Web Site 2005\7732\without_fl\flag10.gif"/>
          <p:cNvPicPr>
            <a:picLocks noChangeAspect="1" noChangeArrowheads="1"/>
          </p:cNvPicPr>
          <p:nvPr/>
        </p:nvPicPr>
        <p:blipFill>
          <a:blip r:link="rId11">
            <a:extLst>
              <a:ext uri="{28A0092B-C50C-407E-A947-70E740481C1C}">
                <a14:useLocalDpi xmlns:a14="http://schemas.microsoft.com/office/drawing/2010/main" val="0"/>
              </a:ext>
            </a:extLst>
          </a:blip>
          <a:srcRect/>
          <a:stretch>
            <a:fillRect/>
          </a:stretch>
        </p:blipFill>
        <p:spPr bwMode="auto">
          <a:xfrm>
            <a:off x="41513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29" descr="C:\Documents and Settings\Richard Miller\My Documents\CPI Web Site 2005\7732\without_fl\flag11.gif"/>
          <p:cNvPicPr>
            <a:picLocks noChangeAspect="1" noChangeArrowheads="1"/>
          </p:cNvPicPr>
          <p:nvPr/>
        </p:nvPicPr>
        <p:blipFill>
          <a:blip r:link="rId12">
            <a:extLst>
              <a:ext uri="{28A0092B-C50C-407E-A947-70E740481C1C}">
                <a14:useLocalDpi xmlns:a14="http://schemas.microsoft.com/office/drawing/2010/main" val="0"/>
              </a:ext>
            </a:extLst>
          </a:blip>
          <a:srcRect/>
          <a:stretch>
            <a:fillRect/>
          </a:stretch>
        </p:blipFill>
        <p:spPr bwMode="auto">
          <a:xfrm>
            <a:off x="44958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30" descr="C:\Documents and Settings\Richard Miller\My Documents\CPI Web Site 2005\7732\without_fl\flag12.gif"/>
          <p:cNvPicPr>
            <a:picLocks noChangeAspect="1" noChangeArrowheads="1"/>
          </p:cNvPicPr>
          <p:nvPr/>
        </p:nvPicPr>
        <p:blipFill>
          <a:blip r:link="rId13">
            <a:extLst>
              <a:ext uri="{28A0092B-C50C-407E-A947-70E740481C1C}">
                <a14:useLocalDpi xmlns:a14="http://schemas.microsoft.com/office/drawing/2010/main" val="0"/>
              </a:ext>
            </a:extLst>
          </a:blip>
          <a:srcRect/>
          <a:stretch>
            <a:fillRect/>
          </a:stretch>
        </p:blipFill>
        <p:spPr bwMode="auto">
          <a:xfrm>
            <a:off x="48434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Picture 32" descr="C:\Documents and Settings\Richard Miller\My Documents\CPI Web Site 2005\7732\without_fl\images\spacer.gif"/>
          <p:cNvPicPr>
            <a:picLocks noChangeAspect="1" noChangeArrowheads="1"/>
          </p:cNvPicPr>
          <p:nvPr/>
        </p:nvPicPr>
        <p:blipFill>
          <a:blip r:link="rId14">
            <a:extLst>
              <a:ext uri="{28A0092B-C50C-407E-A947-70E740481C1C}">
                <a14:useLocalDpi xmlns:a14="http://schemas.microsoft.com/office/drawing/2010/main" val="0"/>
              </a:ext>
            </a:extLst>
          </a:blip>
          <a:srcRect/>
          <a:stretch>
            <a:fillRect/>
          </a:stretch>
        </p:blipFill>
        <p:spPr bwMode="auto">
          <a:xfrm>
            <a:off x="671513" y="6202363"/>
            <a:ext cx="9525" cy="2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8" name="Text Box 34"/>
          <p:cNvSpPr txBox="1">
            <a:spLocks noChangeArrowheads="1"/>
          </p:cNvSpPr>
          <p:nvPr/>
        </p:nvSpPr>
        <p:spPr bwMode="auto">
          <a:xfrm>
            <a:off x="4876800" y="12954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50000"/>
              </a:spcBef>
            </a:pPr>
            <a:endParaRPr lang="en-US">
              <a:latin typeface="Arial" pitchFamily="34" charset="0"/>
            </a:endParaRPr>
          </a:p>
        </p:txBody>
      </p:sp>
      <p:sp>
        <p:nvSpPr>
          <p:cNvPr id="71715" name="Rectangle 35"/>
          <p:cNvSpPr>
            <a:spLocks noChangeArrowheads="1"/>
          </p:cNvSpPr>
          <p:nvPr/>
        </p:nvSpPr>
        <p:spPr bwMode="auto">
          <a:xfrm>
            <a:off x="3810000" y="798513"/>
            <a:ext cx="5181600" cy="4678204"/>
          </a:xfrm>
          <a:prstGeom prst="rect">
            <a:avLst/>
          </a:prstGeom>
          <a:solidFill>
            <a:schemeClr val="bg1">
              <a:lumMod val="95000"/>
            </a:schemeClr>
          </a:solidFill>
          <a:ln w="9525">
            <a:noFill/>
            <a:miter lim="800000"/>
            <a:headEnd/>
            <a:tailEnd/>
          </a:ln>
          <a:effectLst>
            <a:softEdge rad="635000"/>
          </a:effectLst>
        </p:spPr>
        <p:txBody>
          <a:bodyPr>
            <a:spAutoFit/>
          </a:bodyPr>
          <a:lstStyle/>
          <a:p>
            <a:pPr>
              <a:defRPr/>
            </a:pPr>
            <a:r>
              <a:rPr lang="en-US" altLang="ko-KR" sz="2400" b="1" dirty="0">
                <a:solidFill>
                  <a:srgbClr val="0070C0"/>
                </a:solidFill>
                <a:latin typeface="+mn-lt"/>
                <a:ea typeface="굴림" pitchFamily="34" charset="-127"/>
                <a:cs typeface="Arial" charset="0"/>
              </a:rPr>
              <a:t>RMA Telephone Centers </a:t>
            </a:r>
          </a:p>
          <a:p>
            <a:pPr>
              <a:defRPr/>
            </a:pPr>
            <a:endParaRPr lang="en-US" altLang="ko-KR" sz="1000" b="1" dirty="0">
              <a:latin typeface="+mn-lt"/>
              <a:ea typeface="굴림" pitchFamily="34" charset="-127"/>
              <a:cs typeface="Arial" charset="0"/>
            </a:endParaRPr>
          </a:p>
          <a:p>
            <a:pPr>
              <a:defRPr/>
            </a:pPr>
            <a:r>
              <a:rPr lang="en-US" altLang="ko-KR" b="1" i="1" dirty="0">
                <a:solidFill>
                  <a:schemeClr val="tx1">
                    <a:lumMod val="50000"/>
                    <a:lumOff val="50000"/>
                  </a:schemeClr>
                </a:solidFill>
                <a:latin typeface="+mn-lt"/>
                <a:ea typeface="굴림" pitchFamily="34" charset="-127"/>
                <a:cs typeface="Arial" charset="0"/>
              </a:rPr>
              <a:t>We are very proud of </a:t>
            </a:r>
            <a:r>
              <a:rPr lang="en-US" altLang="ko-KR" b="1" i="1" dirty="0" smtClean="0">
                <a:solidFill>
                  <a:schemeClr val="tx1">
                    <a:lumMod val="50000"/>
                    <a:lumOff val="50000"/>
                  </a:schemeClr>
                </a:solidFill>
                <a:latin typeface="+mn-lt"/>
                <a:ea typeface="굴림" pitchFamily="34" charset="-127"/>
                <a:cs typeface="Arial" charset="0"/>
              </a:rPr>
              <a:t>the addition of our </a:t>
            </a:r>
            <a:r>
              <a:rPr lang="en-US" altLang="ko-KR" b="1" i="1" dirty="0">
                <a:solidFill>
                  <a:schemeClr val="tx1">
                    <a:lumMod val="50000"/>
                    <a:lumOff val="50000"/>
                  </a:schemeClr>
                </a:solidFill>
                <a:latin typeface="+mn-lt"/>
                <a:ea typeface="굴림" pitchFamily="34" charset="-127"/>
                <a:cs typeface="Arial" charset="0"/>
              </a:rPr>
              <a:t>Remote Web CATI  </a:t>
            </a:r>
            <a:r>
              <a:rPr lang="en-US" altLang="ko-KR" b="1" i="1" dirty="0" smtClean="0">
                <a:solidFill>
                  <a:schemeClr val="tx1">
                    <a:lumMod val="50000"/>
                    <a:lumOff val="50000"/>
                  </a:schemeClr>
                </a:solidFill>
                <a:latin typeface="+mn-lt"/>
                <a:ea typeface="굴림" pitchFamily="34" charset="-127"/>
                <a:cs typeface="Arial" charset="0"/>
              </a:rPr>
              <a:t>system to supplement our CATI facility.</a:t>
            </a:r>
            <a:endParaRPr lang="en-US" altLang="ko-KR" sz="1600" dirty="0">
              <a:solidFill>
                <a:schemeClr val="tx1">
                  <a:lumMod val="50000"/>
                  <a:lumOff val="50000"/>
                </a:schemeClr>
              </a:solidFill>
              <a:latin typeface="+mn-lt"/>
              <a:ea typeface="굴림" pitchFamily="34" charset="-127"/>
              <a:cs typeface="Arial" charset="0"/>
            </a:endParaRPr>
          </a:p>
          <a:p>
            <a:pPr>
              <a:defRPr/>
            </a:pPr>
            <a:endParaRPr lang="en-US" altLang="ko-KR" sz="1600" dirty="0">
              <a:latin typeface="+mn-lt"/>
              <a:ea typeface="굴림" pitchFamily="34" charset="-127"/>
              <a:cs typeface="Arial" charset="0"/>
            </a:endParaRPr>
          </a:p>
          <a:p>
            <a:pPr>
              <a:defRPr/>
            </a:pPr>
            <a:r>
              <a:rPr lang="en-US" altLang="ko-KR" sz="1600" dirty="0">
                <a:latin typeface="+mn-lt"/>
                <a:ea typeface="굴림" pitchFamily="34" charset="-127"/>
                <a:cs typeface="Arial" charset="0"/>
              </a:rPr>
              <a:t>Our system provides our staff and our clients:</a:t>
            </a:r>
          </a:p>
          <a:p>
            <a:pPr>
              <a:spcBef>
                <a:spcPct val="25000"/>
              </a:spcBef>
              <a:spcAft>
                <a:spcPct val="25000"/>
              </a:spcAft>
              <a:buFontTx/>
              <a:buBlip>
                <a:blip r:embed="rId15"/>
              </a:buBlip>
              <a:defRPr/>
            </a:pPr>
            <a:r>
              <a:rPr lang="en-US" sz="1600" dirty="0">
                <a:latin typeface="+mn-lt"/>
                <a:cs typeface="Arial" charset="0"/>
              </a:rPr>
              <a:t>  Flexibility</a:t>
            </a:r>
          </a:p>
          <a:p>
            <a:pPr>
              <a:spcBef>
                <a:spcPct val="25000"/>
              </a:spcBef>
              <a:spcAft>
                <a:spcPct val="25000"/>
              </a:spcAft>
              <a:buFontTx/>
              <a:buBlip>
                <a:blip r:embed="rId15"/>
              </a:buBlip>
              <a:defRPr/>
            </a:pPr>
            <a:r>
              <a:rPr lang="en-US" sz="1600" dirty="0">
                <a:latin typeface="+mn-lt"/>
                <a:cs typeface="Arial" charset="0"/>
              </a:rPr>
              <a:t>  Control</a:t>
            </a:r>
          </a:p>
          <a:p>
            <a:pPr>
              <a:spcBef>
                <a:spcPct val="25000"/>
              </a:spcBef>
              <a:spcAft>
                <a:spcPct val="25000"/>
              </a:spcAft>
              <a:buFontTx/>
              <a:buBlip>
                <a:blip r:embed="rId15"/>
              </a:buBlip>
              <a:defRPr/>
            </a:pPr>
            <a:r>
              <a:rPr lang="en-US" sz="1600" dirty="0">
                <a:latin typeface="+mn-lt"/>
                <a:cs typeface="Arial" charset="0"/>
              </a:rPr>
              <a:t>  Maximum coverage for all hours of the day and weekends </a:t>
            </a:r>
          </a:p>
          <a:p>
            <a:pPr>
              <a:spcBef>
                <a:spcPct val="25000"/>
              </a:spcBef>
              <a:spcAft>
                <a:spcPct val="25000"/>
              </a:spcAft>
              <a:buFontTx/>
              <a:buBlip>
                <a:blip r:embed="rId15"/>
              </a:buBlip>
              <a:defRPr/>
            </a:pPr>
            <a:endParaRPr lang="en-US" sz="1600" dirty="0">
              <a:latin typeface="+mn-lt"/>
              <a:cs typeface="Arial" charset="0"/>
            </a:endParaRPr>
          </a:p>
          <a:p>
            <a:pPr>
              <a:spcBef>
                <a:spcPct val="25000"/>
              </a:spcBef>
              <a:spcAft>
                <a:spcPct val="25000"/>
              </a:spcAft>
              <a:buFontTx/>
              <a:buBlip>
                <a:blip r:embed="rId15"/>
              </a:buBlip>
              <a:defRPr/>
            </a:pPr>
            <a:r>
              <a:rPr lang="en-US" sz="1600" dirty="0">
                <a:latin typeface="+mn-lt"/>
                <a:cs typeface="Arial" charset="0"/>
              </a:rPr>
              <a:t> And we and our staff LOVE the ability to work when, where and how often they can work and have the independence we need in working !</a:t>
            </a:r>
          </a:p>
          <a:p>
            <a:pPr>
              <a:spcBef>
                <a:spcPct val="25000"/>
              </a:spcBef>
              <a:spcAft>
                <a:spcPct val="25000"/>
              </a:spcAft>
              <a:buFontTx/>
              <a:buBlip>
                <a:blip r:embed="rId15"/>
              </a:buBlip>
              <a:defRPr/>
            </a:pPr>
            <a:endParaRPr lang="en-US" altLang="ko-KR" sz="1600" b="1" dirty="0">
              <a:latin typeface="+mn-lt"/>
              <a:ea typeface="굴림" pitchFamily="34" charset="-127"/>
              <a:cs typeface="Arial" charset="0"/>
            </a:endParaRPr>
          </a:p>
          <a:p>
            <a:pPr>
              <a:spcBef>
                <a:spcPct val="25000"/>
              </a:spcBef>
              <a:spcAft>
                <a:spcPct val="25000"/>
              </a:spcAft>
              <a:defRPr/>
            </a:pPr>
            <a:r>
              <a:rPr lang="en-US" altLang="ko-KR" sz="1600" b="1" dirty="0" smtClean="0">
                <a:latin typeface="+mn-lt"/>
                <a:ea typeface="굴림" pitchFamily="34" charset="-127"/>
                <a:cs typeface="Arial" charset="0"/>
              </a:rPr>
              <a:t>Most </a:t>
            </a:r>
            <a:r>
              <a:rPr lang="en-US" altLang="ko-KR" sz="1600" b="1" dirty="0">
                <a:latin typeface="+mn-lt"/>
                <a:ea typeface="굴림" pitchFamily="34" charset="-127"/>
                <a:cs typeface="Arial" charset="0"/>
              </a:rPr>
              <a:t>importantly, we can handle almost all projects !!</a:t>
            </a:r>
            <a:endParaRPr lang="en-US" altLang="ko-KR" sz="1000" b="1" dirty="0">
              <a:latin typeface="+mn-lt"/>
              <a:ea typeface="굴림" pitchFamily="34" charset="-127"/>
              <a:cs typeface="Arial" charset="0"/>
            </a:endParaRPr>
          </a:p>
        </p:txBody>
      </p:sp>
      <p:pic>
        <p:nvPicPr>
          <p:cNvPr id="23570" name="Picture 41" descr="C:\Documents and Settings\Richard Miller\My Documents\CPI Web Site 2005\7732\without_fl\images\menu_03.jpg">
            <a:hlinkClick r:id="rId16"/>
          </p:cNvPr>
          <p:cNvPicPr>
            <a:picLocks noChangeAspect="1" noChangeArrowheads="1"/>
          </p:cNvPicPr>
          <p:nvPr/>
        </p:nvPicPr>
        <p:blipFill>
          <a:blip r:link="rId17">
            <a:extLst>
              <a:ext uri="{28A0092B-C50C-407E-A947-70E740481C1C}">
                <a14:useLocalDpi xmlns:a14="http://schemas.microsoft.com/office/drawing/2010/main" val="0"/>
              </a:ext>
            </a:extLst>
          </a:blip>
          <a:srcRect/>
          <a:stretch>
            <a:fillRect/>
          </a:stretch>
        </p:blipFill>
        <p:spPr bwMode="auto">
          <a:xfrm>
            <a:off x="2085975" y="819150"/>
            <a:ext cx="1190625"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1" name="Rectangle 4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23572" name="Picture 55" descr="fl_0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06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3" name="Picture 56" descr="fl_0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906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4" name="Picture 57" descr="fl_0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954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5" name="Picture 58" descr="flag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002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6" name="Picture 59" descr="flag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050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7" name="Picture 60" descr="Flag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098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8" name="Picture 61" descr="flag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8194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9" name="Picture 62" descr="flag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1242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0" name="Picture 63" descr="flag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4290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1" name="Picture 64" descr="flag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7338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2" name="Picture 65" descr="flag1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0386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3" name="Picture 66" descr="flag1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3434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4" name="Picture 67" descr="flag1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6482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Picture 68" descr="flag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9530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6" name="Picture 42" descr="C:\Users\RichardMiller\Documents\CPResearch -- RMA New Site\menu_03a.jp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076450" y="819150"/>
            <a:ext cx="119062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7" name="Rectangle 110"/>
          <p:cNvSpPr>
            <a:spLocks noChangeArrowheads="1"/>
          </p:cNvSpPr>
          <p:nvPr/>
        </p:nvSpPr>
        <p:spPr bwMode="auto">
          <a:xfrm>
            <a:off x="0" y="6513513"/>
            <a:ext cx="9144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t" hangingPunct="0"/>
            <a:r>
              <a:rPr lang="en-US" sz="800">
                <a:solidFill>
                  <a:srgbClr val="FFFFFF"/>
                </a:solidFill>
                <a:latin typeface="Arial" pitchFamily="34" charset="0"/>
              </a:rPr>
              <a:t>Richard Miller Associates, LLC. © 2016</a:t>
            </a:r>
          </a:p>
        </p:txBody>
      </p:sp>
      <p:sp>
        <p:nvSpPr>
          <p:cNvPr id="23588" name="Rectangle 226"/>
          <p:cNvSpPr>
            <a:spLocks noChangeArrowheads="1"/>
          </p:cNvSpPr>
          <p:nvPr/>
        </p:nvSpPr>
        <p:spPr bwMode="auto">
          <a:xfrm>
            <a:off x="565150" y="-296863"/>
            <a:ext cx="5378450" cy="135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en-US">
                <a:latin typeface="Arial" pitchFamily="34" charset="0"/>
              </a:rPr>
              <a:t> </a:t>
            </a:r>
          </a:p>
          <a:p>
            <a:pPr algn="r" eaLnBrk="0" hangingPunct="0"/>
            <a:r>
              <a:rPr lang="en-US" sz="2800" b="1" i="1">
                <a:solidFill>
                  <a:srgbClr val="4A452A"/>
                </a:solidFill>
                <a:latin typeface="Times New Roman" pitchFamily="18" charset="0"/>
                <a:cs typeface="Times New Roman" pitchFamily="18" charset="0"/>
              </a:rPr>
              <a:t>Richard Miller Associates, LLC</a:t>
            </a:r>
            <a:endParaRPr lang="en-US">
              <a:solidFill>
                <a:srgbClr val="4A452A"/>
              </a:solidFill>
              <a:latin typeface="Arial" pitchFamily="34" charset="0"/>
            </a:endParaRPr>
          </a:p>
          <a:p>
            <a:pPr algn="r" eaLnBrk="0" hangingPunct="0"/>
            <a:r>
              <a:rPr lang="en-US">
                <a:latin typeface="Arial" pitchFamily="34" charset="0"/>
              </a:rPr>
              <a:t> </a:t>
            </a:r>
          </a:p>
          <a:p>
            <a:pPr algn="r" eaLnBrk="0" hangingPunct="0"/>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endParaRPr lang="en-US" sz="900">
              <a:latin typeface="Arial" pitchFamily="34" charset="0"/>
            </a:endParaRPr>
          </a:p>
        </p:txBody>
      </p:sp>
      <p:pic>
        <p:nvPicPr>
          <p:cNvPr id="23589" name="Picture 2" descr="http://www.softnix.cl/sites/default/files/soporte.pn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966788" y="3886200"/>
            <a:ext cx="2614612"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24579" name="Picture 19" descr="C:\Documents and Settings\Richard Miller\My Documents\CPI Web Site 2005\7732\without_fl\images\fl_03.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10350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20" descr="C:\Documents and Settings\Richard Miller\My Documents\CPI Web Site 2005\7732\without_fl\images\fl_02.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13827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1" descr="C:\Documents and Settings\Richard Miller\My Documents\CPI Web Site 2005\7732\without_fl\flag1.gif"/>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17272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22" descr="C:\Documents and Settings\Richard Miller\My Documents\CPI Web Site 2005\7732\without_fl\flag3.gif"/>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20748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23" descr="C:\Documents and Settings\Richard Miller\My Documents\CPI Web Site 2005\7732\without_fl\Flag4.gif"/>
          <p:cNvPicPr>
            <a:picLocks noChangeAspect="1" noChangeArrowheads="1"/>
          </p:cNvPicPr>
          <p:nvPr/>
        </p:nvPicPr>
        <p:blipFill>
          <a:blip r:link="rId6">
            <a:extLst>
              <a:ext uri="{28A0092B-C50C-407E-A947-70E740481C1C}">
                <a14:useLocalDpi xmlns:a14="http://schemas.microsoft.com/office/drawing/2010/main" val="0"/>
              </a:ext>
            </a:extLst>
          </a:blip>
          <a:srcRect/>
          <a:stretch>
            <a:fillRect/>
          </a:stretch>
        </p:blipFill>
        <p:spPr bwMode="auto">
          <a:xfrm>
            <a:off x="24193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24" descr="C:\Documents and Settings\Richard Miller\My Documents\CPI Web Site 2005\7732\without_fl\flag5.gif"/>
          <p:cNvPicPr>
            <a:picLocks noChangeAspect="1" noChangeArrowheads="1"/>
          </p:cNvPicPr>
          <p:nvPr/>
        </p:nvPicPr>
        <p:blipFill>
          <a:blip r:link="rId7">
            <a:extLst>
              <a:ext uri="{28A0092B-C50C-407E-A947-70E740481C1C}">
                <a14:useLocalDpi xmlns:a14="http://schemas.microsoft.com/office/drawing/2010/main" val="0"/>
              </a:ext>
            </a:extLst>
          </a:blip>
          <a:srcRect/>
          <a:stretch>
            <a:fillRect/>
          </a:stretch>
        </p:blipFill>
        <p:spPr bwMode="auto">
          <a:xfrm>
            <a:off x="27670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25" descr="C:\Documents and Settings\Richard Miller\My Documents\CPI Web Site 2005\7732\without_fl\flag7.gif"/>
          <p:cNvPicPr>
            <a:picLocks noChangeAspect="1" noChangeArrowheads="1"/>
          </p:cNvPicPr>
          <p:nvPr/>
        </p:nvPicPr>
        <p:blipFill>
          <a:blip r:link="rId8">
            <a:extLst>
              <a:ext uri="{28A0092B-C50C-407E-A947-70E740481C1C}">
                <a14:useLocalDpi xmlns:a14="http://schemas.microsoft.com/office/drawing/2010/main" val="0"/>
              </a:ext>
            </a:extLst>
          </a:blip>
          <a:srcRect/>
          <a:stretch>
            <a:fillRect/>
          </a:stretch>
        </p:blipFill>
        <p:spPr bwMode="auto">
          <a:xfrm>
            <a:off x="31115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26" descr="C:\Documents and Settings\Richard Miller\My Documents\CPI Web Site 2005\7732\without_fl\flag8.gif"/>
          <p:cNvPicPr>
            <a:picLocks noChangeAspect="1" noChangeArrowheads="1"/>
          </p:cNvPicPr>
          <p:nvPr/>
        </p:nvPicPr>
        <p:blipFill>
          <a:blip r:link="rId9">
            <a:extLst>
              <a:ext uri="{28A0092B-C50C-407E-A947-70E740481C1C}">
                <a14:useLocalDpi xmlns:a14="http://schemas.microsoft.com/office/drawing/2010/main" val="0"/>
              </a:ext>
            </a:extLst>
          </a:blip>
          <a:srcRect/>
          <a:stretch>
            <a:fillRect/>
          </a:stretch>
        </p:blipFill>
        <p:spPr bwMode="auto">
          <a:xfrm>
            <a:off x="34591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27" descr="C:\Documents and Settings\Richard Miller\My Documents\CPI Web Site 2005\7732\without_fl\flag9.gif"/>
          <p:cNvPicPr>
            <a:picLocks noChangeAspect="1" noChangeArrowheads="1"/>
          </p:cNvPicPr>
          <p:nvPr/>
        </p:nvPicPr>
        <p:blipFill>
          <a:blip r:link="rId10">
            <a:extLst>
              <a:ext uri="{28A0092B-C50C-407E-A947-70E740481C1C}">
                <a14:useLocalDpi xmlns:a14="http://schemas.microsoft.com/office/drawing/2010/main" val="0"/>
              </a:ext>
            </a:extLst>
          </a:blip>
          <a:srcRect/>
          <a:stretch>
            <a:fillRect/>
          </a:stretch>
        </p:blipFill>
        <p:spPr bwMode="auto">
          <a:xfrm>
            <a:off x="38036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28" descr="C:\Documents and Settings\Richard Miller\My Documents\CPI Web Site 2005\7732\without_fl\flag10.gif"/>
          <p:cNvPicPr>
            <a:picLocks noChangeAspect="1" noChangeArrowheads="1"/>
          </p:cNvPicPr>
          <p:nvPr/>
        </p:nvPicPr>
        <p:blipFill>
          <a:blip r:link="rId11">
            <a:extLst>
              <a:ext uri="{28A0092B-C50C-407E-A947-70E740481C1C}">
                <a14:useLocalDpi xmlns:a14="http://schemas.microsoft.com/office/drawing/2010/main" val="0"/>
              </a:ext>
            </a:extLst>
          </a:blip>
          <a:srcRect/>
          <a:stretch>
            <a:fillRect/>
          </a:stretch>
        </p:blipFill>
        <p:spPr bwMode="auto">
          <a:xfrm>
            <a:off x="41513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29" descr="C:\Documents and Settings\Richard Miller\My Documents\CPI Web Site 2005\7732\without_fl\flag11.gif"/>
          <p:cNvPicPr>
            <a:picLocks noChangeAspect="1" noChangeArrowheads="1"/>
          </p:cNvPicPr>
          <p:nvPr/>
        </p:nvPicPr>
        <p:blipFill>
          <a:blip r:link="rId12">
            <a:extLst>
              <a:ext uri="{28A0092B-C50C-407E-A947-70E740481C1C}">
                <a14:useLocalDpi xmlns:a14="http://schemas.microsoft.com/office/drawing/2010/main" val="0"/>
              </a:ext>
            </a:extLst>
          </a:blip>
          <a:srcRect/>
          <a:stretch>
            <a:fillRect/>
          </a:stretch>
        </p:blipFill>
        <p:spPr bwMode="auto">
          <a:xfrm>
            <a:off x="44958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30" descr="C:\Documents and Settings\Richard Miller\My Documents\CPI Web Site 2005\7732\without_fl\flag12.gif"/>
          <p:cNvPicPr>
            <a:picLocks noChangeAspect="1" noChangeArrowheads="1"/>
          </p:cNvPicPr>
          <p:nvPr/>
        </p:nvPicPr>
        <p:blipFill>
          <a:blip r:link="rId13">
            <a:extLst>
              <a:ext uri="{28A0092B-C50C-407E-A947-70E740481C1C}">
                <a14:useLocalDpi xmlns:a14="http://schemas.microsoft.com/office/drawing/2010/main" val="0"/>
              </a:ext>
            </a:extLst>
          </a:blip>
          <a:srcRect/>
          <a:stretch>
            <a:fillRect/>
          </a:stretch>
        </p:blipFill>
        <p:spPr bwMode="auto">
          <a:xfrm>
            <a:off x="48434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32" descr="C:\Documents and Settings\Richard Miller\My Documents\CPI Web Site 2005\7732\without_fl\images\spacer.gif"/>
          <p:cNvPicPr>
            <a:picLocks noChangeAspect="1" noChangeArrowheads="1"/>
          </p:cNvPicPr>
          <p:nvPr/>
        </p:nvPicPr>
        <p:blipFill>
          <a:blip r:link="rId14">
            <a:extLst>
              <a:ext uri="{28A0092B-C50C-407E-A947-70E740481C1C}">
                <a14:useLocalDpi xmlns:a14="http://schemas.microsoft.com/office/drawing/2010/main" val="0"/>
              </a:ext>
            </a:extLst>
          </a:blip>
          <a:srcRect/>
          <a:stretch>
            <a:fillRect/>
          </a:stretch>
        </p:blipFill>
        <p:spPr bwMode="auto">
          <a:xfrm>
            <a:off x="671513" y="6202363"/>
            <a:ext cx="9525" cy="2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2" name="Text Box 34"/>
          <p:cNvSpPr txBox="1">
            <a:spLocks noChangeArrowheads="1"/>
          </p:cNvSpPr>
          <p:nvPr/>
        </p:nvSpPr>
        <p:spPr bwMode="auto">
          <a:xfrm>
            <a:off x="4876800" y="12954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50000"/>
              </a:spcBef>
            </a:pPr>
            <a:endParaRPr lang="en-US">
              <a:latin typeface="Arial" pitchFamily="34" charset="0"/>
            </a:endParaRPr>
          </a:p>
        </p:txBody>
      </p:sp>
      <p:sp>
        <p:nvSpPr>
          <p:cNvPr id="74787" name="Rectangle 35"/>
          <p:cNvSpPr>
            <a:spLocks noChangeArrowheads="1"/>
          </p:cNvSpPr>
          <p:nvPr/>
        </p:nvSpPr>
        <p:spPr bwMode="auto">
          <a:xfrm>
            <a:off x="3429000" y="762000"/>
            <a:ext cx="5562600" cy="5693866"/>
          </a:xfrm>
          <a:prstGeom prst="rect">
            <a:avLst/>
          </a:prstGeom>
          <a:solidFill>
            <a:srgbClr val="FDEADA"/>
          </a:solidFill>
          <a:ln w="9525">
            <a:noFill/>
            <a:miter lim="800000"/>
            <a:headEnd/>
            <a:tailEnd/>
          </a:ln>
          <a:effectLst>
            <a:softEdge rad="635000"/>
          </a:effectLst>
        </p:spPr>
        <p:txBody>
          <a:bodyPr>
            <a:spAutoFit/>
          </a:bodyPr>
          <a:lstStyle/>
          <a:p>
            <a:pPr>
              <a:defRPr/>
            </a:pPr>
            <a:r>
              <a:rPr lang="en-US" sz="2400" b="1" dirty="0">
                <a:solidFill>
                  <a:srgbClr val="0070C0"/>
                </a:solidFill>
                <a:latin typeface="+mn-lt"/>
                <a:cs typeface="Arial" charset="0"/>
              </a:rPr>
              <a:t>With Richard Miller Associates, </a:t>
            </a:r>
            <a:endParaRPr lang="en-US" sz="2400" b="1" dirty="0" smtClean="0">
              <a:solidFill>
                <a:srgbClr val="0070C0"/>
              </a:solidFill>
              <a:latin typeface="+mn-lt"/>
              <a:cs typeface="Arial" charset="0"/>
            </a:endParaRPr>
          </a:p>
          <a:p>
            <a:pPr>
              <a:defRPr/>
            </a:pPr>
            <a:r>
              <a:rPr lang="en-US" sz="2400" b="1" dirty="0" smtClean="0">
                <a:solidFill>
                  <a:srgbClr val="0070C0"/>
                </a:solidFill>
                <a:latin typeface="+mn-lt"/>
                <a:cs typeface="Arial" charset="0"/>
              </a:rPr>
              <a:t>you </a:t>
            </a:r>
            <a:r>
              <a:rPr lang="en-US" sz="2400" b="1" dirty="0">
                <a:solidFill>
                  <a:srgbClr val="0070C0"/>
                </a:solidFill>
                <a:latin typeface="+mn-lt"/>
                <a:cs typeface="Arial" charset="0"/>
              </a:rPr>
              <a:t>can have </a:t>
            </a:r>
            <a:r>
              <a:rPr lang="en-US" sz="2400" b="1" dirty="0" smtClean="0">
                <a:solidFill>
                  <a:srgbClr val="0070C0"/>
                </a:solidFill>
                <a:latin typeface="+mn-lt"/>
                <a:cs typeface="Arial" charset="0"/>
              </a:rPr>
              <a:t>you own Team </a:t>
            </a:r>
            <a:r>
              <a:rPr lang="en-US" sz="2400" b="1" dirty="0">
                <a:solidFill>
                  <a:srgbClr val="0070C0"/>
                </a:solidFill>
                <a:latin typeface="+mn-lt"/>
                <a:cs typeface="Arial" charset="0"/>
              </a:rPr>
              <a:t>!!  </a:t>
            </a:r>
            <a:endParaRPr lang="en-US" sz="1700" i="1" dirty="0">
              <a:latin typeface="+mn-lt"/>
              <a:cs typeface="Arial" charset="0"/>
            </a:endParaRPr>
          </a:p>
          <a:p>
            <a:pPr>
              <a:defRPr/>
            </a:pPr>
            <a:endParaRPr lang="en-US" sz="1050" b="1" i="1" u="sng" dirty="0">
              <a:solidFill>
                <a:schemeClr val="folHlink"/>
              </a:solidFill>
              <a:latin typeface="+mn-lt"/>
              <a:cs typeface="Arial" charset="0"/>
            </a:endParaRPr>
          </a:p>
          <a:p>
            <a:pPr>
              <a:defRPr/>
            </a:pPr>
            <a:r>
              <a:rPr lang="en-US" sz="1400" b="1" i="1" u="sng" dirty="0">
                <a:solidFill>
                  <a:schemeClr val="tx1">
                    <a:lumMod val="50000"/>
                    <a:lumOff val="50000"/>
                  </a:schemeClr>
                </a:solidFill>
                <a:latin typeface="+mn-lt"/>
                <a:cs typeface="Arial" charset="0"/>
              </a:rPr>
              <a:t>Better</a:t>
            </a:r>
          </a:p>
          <a:p>
            <a:pPr lvl="1">
              <a:buFontTx/>
              <a:buChar char="•"/>
              <a:defRPr/>
            </a:pPr>
            <a:r>
              <a:rPr lang="en-US" sz="1450" dirty="0">
                <a:latin typeface="+mn-lt"/>
                <a:cs typeface="Arial" charset="0"/>
              </a:rPr>
              <a:t>  Marketers (more than just “researchers”) designing and analyzing customized research. </a:t>
            </a:r>
          </a:p>
          <a:p>
            <a:pPr lvl="1">
              <a:buFontTx/>
              <a:buChar char="•"/>
              <a:defRPr/>
            </a:pPr>
            <a:r>
              <a:rPr lang="en-US" sz="1450" dirty="0">
                <a:latin typeface="+mn-lt"/>
                <a:cs typeface="Arial" charset="0"/>
              </a:rPr>
              <a:t>  Data collectors with a marketing perspective and fields of expertise with long term relationships and integrity.</a:t>
            </a:r>
          </a:p>
          <a:p>
            <a:pPr lvl="1">
              <a:buFontTx/>
              <a:buChar char="•"/>
              <a:defRPr/>
            </a:pPr>
            <a:r>
              <a:rPr lang="en-US" sz="1450" dirty="0">
                <a:latin typeface="+mn-lt"/>
                <a:cs typeface="Arial" charset="0"/>
              </a:rPr>
              <a:t>  Large databases and web panels for consumers and businesses.</a:t>
            </a:r>
          </a:p>
          <a:p>
            <a:pPr lvl="1">
              <a:defRPr/>
            </a:pPr>
            <a:endParaRPr lang="en-US" sz="1400" dirty="0">
              <a:latin typeface="+mn-lt"/>
              <a:cs typeface="Arial" charset="0"/>
            </a:endParaRPr>
          </a:p>
          <a:p>
            <a:pPr>
              <a:defRPr/>
            </a:pPr>
            <a:r>
              <a:rPr lang="en-US" sz="1400" b="1" i="1" u="sng" dirty="0">
                <a:solidFill>
                  <a:schemeClr val="tx1">
                    <a:lumMod val="50000"/>
                    <a:lumOff val="50000"/>
                  </a:schemeClr>
                </a:solidFill>
                <a:latin typeface="+mn-lt"/>
                <a:cs typeface="Arial" charset="0"/>
              </a:rPr>
              <a:t>Faster</a:t>
            </a:r>
          </a:p>
          <a:p>
            <a:pPr lvl="1">
              <a:buFontTx/>
              <a:buChar char="•"/>
              <a:defRPr/>
            </a:pPr>
            <a:r>
              <a:rPr lang="en-US" sz="1450" dirty="0">
                <a:latin typeface="+mn-lt"/>
                <a:cs typeface="Arial" charset="0"/>
              </a:rPr>
              <a:t>  Next-day analysis of qualitative and quantitative studies.</a:t>
            </a:r>
          </a:p>
          <a:p>
            <a:pPr lvl="1">
              <a:buFontTx/>
              <a:buChar char="•"/>
              <a:defRPr/>
            </a:pPr>
            <a:r>
              <a:rPr lang="en-US" sz="1450" dirty="0">
                <a:latin typeface="+mn-lt"/>
                <a:cs typeface="Arial" charset="0"/>
              </a:rPr>
              <a:t>  Internally developed procedures and control assure faster completion of your study from design to reporting.</a:t>
            </a:r>
          </a:p>
          <a:p>
            <a:pPr lvl="1">
              <a:buFontTx/>
              <a:buChar char="•"/>
              <a:defRPr/>
            </a:pPr>
            <a:r>
              <a:rPr lang="en-US" sz="1450" dirty="0">
                <a:latin typeface="+mn-lt"/>
                <a:cs typeface="Arial" charset="0"/>
              </a:rPr>
              <a:t>  Will work 24/7 on your project – our responsiveness is unparalleled among your choices in the USA and Canada. </a:t>
            </a:r>
          </a:p>
          <a:p>
            <a:pPr lvl="1">
              <a:defRPr/>
            </a:pPr>
            <a:endParaRPr lang="en-US" sz="1400" u="sng" dirty="0">
              <a:latin typeface="+mn-lt"/>
              <a:cs typeface="Arial" charset="0"/>
            </a:endParaRPr>
          </a:p>
          <a:p>
            <a:pPr>
              <a:defRPr/>
            </a:pPr>
            <a:r>
              <a:rPr lang="en-US" sz="1400" b="1" i="1" u="sng" dirty="0">
                <a:solidFill>
                  <a:schemeClr val="tx1">
                    <a:lumMod val="50000"/>
                    <a:lumOff val="50000"/>
                  </a:schemeClr>
                </a:solidFill>
                <a:latin typeface="+mn-lt"/>
                <a:cs typeface="Arial" charset="0"/>
              </a:rPr>
              <a:t>Less Expensive</a:t>
            </a:r>
          </a:p>
          <a:p>
            <a:pPr lvl="1">
              <a:buFontTx/>
              <a:buChar char="•"/>
              <a:defRPr/>
            </a:pPr>
            <a:r>
              <a:rPr lang="en-US" sz="1450" dirty="0">
                <a:latin typeface="+mn-lt"/>
                <a:cs typeface="Arial" charset="0"/>
              </a:rPr>
              <a:t>  We have low overhead and with our affiliated companies for ALL types of research (including our ‘Great Research Studio’) – the result is pricing within your budget. </a:t>
            </a:r>
          </a:p>
          <a:p>
            <a:pPr lvl="1">
              <a:buFontTx/>
              <a:buChar char="•"/>
              <a:defRPr/>
            </a:pPr>
            <a:r>
              <a:rPr lang="en-US" sz="1450" dirty="0">
                <a:latin typeface="+mn-lt"/>
                <a:cs typeface="Arial" charset="0"/>
              </a:rPr>
              <a:t>  No job is too large or too small – we always meet your quotas.</a:t>
            </a:r>
          </a:p>
          <a:p>
            <a:pPr lvl="1">
              <a:buFontTx/>
              <a:buChar char="•"/>
              <a:defRPr/>
            </a:pPr>
            <a:r>
              <a:rPr lang="en-US" sz="1450" dirty="0">
                <a:latin typeface="+mn-lt"/>
                <a:cs typeface="Arial" charset="0"/>
              </a:rPr>
              <a:t>  Providing value for your dollar by understanding your research needs and using proven methods to complete the data collection.</a:t>
            </a:r>
            <a:endParaRPr lang="en-US" altLang="ko-KR" sz="1450" b="1" dirty="0">
              <a:effectLst>
                <a:outerShdw blurRad="38100" dist="38100" dir="2700000" algn="tl">
                  <a:srgbClr val="C0C0C0"/>
                </a:outerShdw>
              </a:effectLst>
              <a:latin typeface="Garamond" pitchFamily="18" charset="0"/>
              <a:ea typeface="굴림" pitchFamily="34" charset="-127"/>
              <a:cs typeface="Arial" charset="0"/>
            </a:endParaRPr>
          </a:p>
        </p:txBody>
      </p:sp>
      <p:sp>
        <p:nvSpPr>
          <p:cNvPr id="24594" name="Rectangle 3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24595" name="Picture 52" descr="C:\Documents and Settings\Richard Miller\My Documents\CPI Web Site 2005\7732\without_fl\images\menu_04.jpg">
            <a:hlinkClick r:id="rId15"/>
          </p:cNvPr>
          <p:cNvPicPr>
            <a:picLocks noChangeAspect="1" noChangeArrowheads="1"/>
          </p:cNvPicPr>
          <p:nvPr/>
        </p:nvPicPr>
        <p:blipFill>
          <a:blip r:link="rId16">
            <a:extLst>
              <a:ext uri="{28A0092B-C50C-407E-A947-70E740481C1C}">
                <a14:useLocalDpi xmlns:a14="http://schemas.microsoft.com/office/drawing/2010/main" val="0"/>
              </a:ext>
            </a:extLst>
          </a:blip>
          <a:srcRect/>
          <a:stretch>
            <a:fillRect/>
          </a:stretch>
        </p:blipFill>
        <p:spPr bwMode="auto">
          <a:xfrm>
            <a:off x="2095500" y="819150"/>
            <a:ext cx="120015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61" descr="fl_0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06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62" descr="fl_0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906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63" descr="fl_0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954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64" descr="flag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002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65" descr="flag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050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66" descr="Flag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5098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 name="Picture 67" descr="flag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8194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3" name="Picture 68" descr="flag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1242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4" name="Picture 69" descr="flag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4290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5" name="Picture 70" descr="flag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7338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6" name="Picture 71" descr="flag1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0386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7" name="Picture 72" descr="flag1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3434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8" name="Picture 73" descr="flag1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6482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9" name="Picture 74" descr="flag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9530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0" name="Picture 42" descr="C:\Users\RichardMiller\Documents\CPResearch -- RMA New Site\menu_04a.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095500" y="819150"/>
            <a:ext cx="120015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11" name="Rectangle 110"/>
          <p:cNvSpPr>
            <a:spLocks noChangeArrowheads="1"/>
          </p:cNvSpPr>
          <p:nvPr/>
        </p:nvSpPr>
        <p:spPr bwMode="auto">
          <a:xfrm>
            <a:off x="0" y="6513513"/>
            <a:ext cx="9144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t" hangingPunct="0"/>
            <a:r>
              <a:rPr lang="en-US" sz="800">
                <a:solidFill>
                  <a:srgbClr val="FFFFFF"/>
                </a:solidFill>
                <a:latin typeface="Arial" pitchFamily="34" charset="0"/>
              </a:rPr>
              <a:t>Richard Miller Associates, LLC. © 2016</a:t>
            </a:r>
          </a:p>
        </p:txBody>
      </p:sp>
      <p:sp>
        <p:nvSpPr>
          <p:cNvPr id="24612" name="Rectangle 226"/>
          <p:cNvSpPr>
            <a:spLocks noChangeArrowheads="1"/>
          </p:cNvSpPr>
          <p:nvPr/>
        </p:nvSpPr>
        <p:spPr bwMode="auto">
          <a:xfrm>
            <a:off x="565150" y="-296863"/>
            <a:ext cx="5378450" cy="135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en-US" dirty="0">
                <a:latin typeface="Arial" pitchFamily="34" charset="0"/>
              </a:rPr>
              <a:t> </a:t>
            </a:r>
          </a:p>
          <a:p>
            <a:pPr algn="r" eaLnBrk="0" hangingPunct="0"/>
            <a:r>
              <a:rPr lang="en-US" sz="2800" b="1" i="1" dirty="0">
                <a:solidFill>
                  <a:srgbClr val="4A452A"/>
                </a:solidFill>
                <a:latin typeface="Times New Roman" pitchFamily="18" charset="0"/>
                <a:cs typeface="Times New Roman" pitchFamily="18" charset="0"/>
              </a:rPr>
              <a:t>Richard Miller Associates, LLC</a:t>
            </a:r>
            <a:endParaRPr lang="en-US" dirty="0">
              <a:solidFill>
                <a:srgbClr val="4A452A"/>
              </a:solidFill>
              <a:latin typeface="Arial" pitchFamily="34" charset="0"/>
            </a:endParaRPr>
          </a:p>
          <a:p>
            <a:pPr algn="r" eaLnBrk="0" hangingPunct="0"/>
            <a:r>
              <a:rPr lang="en-US" dirty="0">
                <a:latin typeface="Arial" pitchFamily="34" charset="0"/>
              </a:rPr>
              <a:t> </a:t>
            </a:r>
          </a:p>
          <a:p>
            <a:pPr algn="r" eaLnBrk="0" hangingPunct="0"/>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endParaRPr lang="en-US" sz="900" dirty="0">
              <a:latin typeface="Arial" pitchFamily="34" charset="0"/>
            </a:endParaRPr>
          </a:p>
        </p:txBody>
      </p:sp>
      <p:pic>
        <p:nvPicPr>
          <p:cNvPr id="2" name="Picture 1"/>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444008" y="3810000"/>
            <a:ext cx="3015155" cy="214312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3075" name="Rectangle 3"/>
          <p:cNvSpPr>
            <a:spLocks noChangeArrowheads="1"/>
          </p:cNvSpPr>
          <p:nvPr/>
        </p:nvSpPr>
        <p:spPr bwMode="auto">
          <a:xfrm>
            <a:off x="1295400" y="3657600"/>
            <a:ext cx="6858000" cy="2924175"/>
          </a:xfrm>
          <a:prstGeom prst="rect">
            <a:avLst/>
          </a:prstGeom>
          <a:solidFill>
            <a:srgbClr val="FDEADA"/>
          </a:solidFill>
          <a:ln w="9525">
            <a:noFill/>
            <a:miter lim="800000"/>
            <a:headEnd/>
            <a:tailEnd/>
          </a:ln>
          <a:effectLst>
            <a:softEdge rad="635000"/>
          </a:effectLst>
        </p:spPr>
        <p:txBody>
          <a:bodyPr>
            <a:spAutoFit/>
          </a:bodyPr>
          <a:lstStyle/>
          <a:p>
            <a:pPr eaLnBrk="0" fontAlgn="t" hangingPunct="0">
              <a:defRPr/>
            </a:pPr>
            <a:r>
              <a:rPr lang="en-US" sz="2400" b="1" i="1" dirty="0">
                <a:solidFill>
                  <a:srgbClr val="0070C0"/>
                </a:solidFill>
                <a:latin typeface="+mn-lt"/>
                <a:cs typeface="Times New Roman" pitchFamily="18" charset="0"/>
              </a:rPr>
              <a:t>Introducing </a:t>
            </a:r>
            <a:r>
              <a:rPr lang="en-US" sz="2400" b="1" i="1" dirty="0" smtClean="0">
                <a:solidFill>
                  <a:srgbClr val="0070C0"/>
                </a:solidFill>
                <a:latin typeface="+mn-lt"/>
                <a:cs typeface="Times New Roman" pitchFamily="18" charset="0"/>
              </a:rPr>
              <a:t>the TEAMS in Richard </a:t>
            </a:r>
            <a:r>
              <a:rPr lang="en-US" sz="2400" b="1" i="1" dirty="0">
                <a:solidFill>
                  <a:srgbClr val="0070C0"/>
                </a:solidFill>
                <a:latin typeface="+mn-lt"/>
                <a:cs typeface="Times New Roman" pitchFamily="18" charset="0"/>
              </a:rPr>
              <a:t>Miller Associates</a:t>
            </a:r>
          </a:p>
          <a:p>
            <a:pPr eaLnBrk="0" fontAlgn="t" hangingPunct="0">
              <a:defRPr/>
            </a:pPr>
            <a:r>
              <a:rPr lang="en-US" sz="1600" dirty="0">
                <a:latin typeface="+mn-lt"/>
                <a:cs typeface="Arial" charset="0"/>
              </a:rPr>
              <a:t>Since 1977, the Associates of Richard Miller have brought together marketing research companies from </a:t>
            </a:r>
            <a:r>
              <a:rPr lang="en-US" sz="1600" dirty="0" smtClean="0">
                <a:latin typeface="+mn-lt"/>
                <a:cs typeface="Arial" charset="0"/>
              </a:rPr>
              <a:t>FOUR distinct </a:t>
            </a:r>
            <a:r>
              <a:rPr lang="en-US" sz="1600" dirty="0">
                <a:latin typeface="+mn-lt"/>
                <a:cs typeface="Arial" charset="0"/>
              </a:rPr>
              <a:t>services offering our clients a complete </a:t>
            </a:r>
            <a:r>
              <a:rPr lang="en-US" sz="1600" dirty="0" smtClean="0">
                <a:latin typeface="+mn-lt"/>
                <a:cs typeface="Arial" charset="0"/>
              </a:rPr>
              <a:t>set of teams for research </a:t>
            </a:r>
            <a:r>
              <a:rPr lang="en-US" sz="1600" dirty="0">
                <a:latin typeface="+mn-lt"/>
                <a:cs typeface="Arial" charset="0"/>
              </a:rPr>
              <a:t>within the </a:t>
            </a:r>
            <a:r>
              <a:rPr lang="en-US" sz="1600" dirty="0" smtClean="0">
                <a:latin typeface="+mn-lt"/>
                <a:cs typeface="Arial" charset="0"/>
              </a:rPr>
              <a:t>North America.</a:t>
            </a:r>
            <a:r>
              <a:rPr lang="en-US" sz="1600" dirty="0">
                <a:latin typeface="+mn-lt"/>
                <a:cs typeface="Arial" charset="0"/>
              </a:rPr>
              <a:t>   As a result, Richard Miller Associates has been created for overseas clients who need assistance in completing their marketing research studies coupled with consulting about how consumers think in the USA and North America.</a:t>
            </a:r>
            <a:br>
              <a:rPr lang="en-US" sz="1600" dirty="0">
                <a:latin typeface="+mn-lt"/>
                <a:cs typeface="Arial" charset="0"/>
              </a:rPr>
            </a:br>
            <a:r>
              <a:rPr lang="en-US" sz="1600" dirty="0">
                <a:latin typeface="+mn-lt"/>
                <a:cs typeface="Arial" charset="0"/>
              </a:rPr>
              <a:t/>
            </a:r>
            <a:br>
              <a:rPr lang="en-US" sz="1600" dirty="0">
                <a:latin typeface="+mn-lt"/>
                <a:cs typeface="Arial" charset="0"/>
              </a:rPr>
            </a:br>
            <a:r>
              <a:rPr lang="en-US" sz="1600" dirty="0">
                <a:latin typeface="+mn-lt"/>
                <a:cs typeface="Arial" charset="0"/>
              </a:rPr>
              <a:t>Whether your needs are consulting or managing data collection or online panels, Richard Miller Associates has what you need to make every business decision the right one.</a:t>
            </a:r>
            <a:endParaRPr lang="en-US" sz="1600" dirty="0">
              <a:solidFill>
                <a:srgbClr val="FFFFFF"/>
              </a:solidFill>
              <a:effectLst>
                <a:outerShdw blurRad="38100" dist="38100" dir="2700000" algn="tl">
                  <a:srgbClr val="C0C0C0"/>
                </a:outerShdw>
              </a:effectLst>
              <a:latin typeface="+mn-lt"/>
              <a:cs typeface="Arial" charset="0"/>
            </a:endParaRPr>
          </a:p>
        </p:txBody>
      </p:sp>
      <p:pic>
        <p:nvPicPr>
          <p:cNvPr id="4100" name="Picture 89" descr="C:\Documents and Settings\Richard Miller\My Documents\CPI Web Site 2005\7732\without_fl\images\menu_01.jpg">
            <a:hlinkClick r:id="rId3"/>
          </p:cNvPr>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2066925" y="822325"/>
            <a:ext cx="120015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0" descr="C:\Documents and Settings\Richard Miller\My Documents\CPI Web Site 2005\7732\without_fl\images\menu_02.jpg">
            <a:hlinkClick r:id="rId5"/>
          </p:cNvPr>
          <p:cNvPicPr>
            <a:picLocks noChangeAspect="1" noChangeArrowheads="1"/>
          </p:cNvPicPr>
          <p:nvPr/>
        </p:nvPicPr>
        <p:blipFill>
          <a:blip r:link="rId6">
            <a:extLst>
              <a:ext uri="{28A0092B-C50C-407E-A947-70E740481C1C}">
                <a14:useLocalDpi xmlns:a14="http://schemas.microsoft.com/office/drawing/2010/main" val="0"/>
              </a:ext>
            </a:extLst>
          </a:blip>
          <a:srcRect/>
          <a:stretch>
            <a:fillRect/>
          </a:stretch>
        </p:blipFill>
        <p:spPr bwMode="auto">
          <a:xfrm>
            <a:off x="3263900" y="822325"/>
            <a:ext cx="1173163"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91" descr="C:\Documents and Settings\Richard Miller\My Documents\CPI Web Site 2005\7732\without_fl\images\menu_03.jpg">
            <a:hlinkClick r:id="rId7"/>
          </p:cNvPr>
          <p:cNvPicPr>
            <a:picLocks noChangeAspect="1" noChangeArrowheads="1"/>
          </p:cNvPicPr>
          <p:nvPr/>
        </p:nvPicPr>
        <p:blipFill>
          <a:blip r:link="rId8">
            <a:extLst>
              <a:ext uri="{28A0092B-C50C-407E-A947-70E740481C1C}">
                <a14:useLocalDpi xmlns:a14="http://schemas.microsoft.com/office/drawing/2010/main" val="0"/>
              </a:ext>
            </a:extLst>
          </a:blip>
          <a:srcRect/>
          <a:stretch>
            <a:fillRect/>
          </a:stretch>
        </p:blipFill>
        <p:spPr bwMode="auto">
          <a:xfrm>
            <a:off x="4433888" y="822325"/>
            <a:ext cx="1190625"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92" descr="C:\Documents and Settings\Richard Miller\My Documents\CPI Web Site 2005\7732\without_fl\images\menu_04.jpg">
            <a:hlinkClick r:id="rId9"/>
          </p:cNvPr>
          <p:cNvPicPr>
            <a:picLocks noChangeAspect="1" noChangeArrowheads="1"/>
          </p:cNvPicPr>
          <p:nvPr/>
        </p:nvPicPr>
        <p:blipFill>
          <a:blip r:link="rId10">
            <a:extLst>
              <a:ext uri="{28A0092B-C50C-407E-A947-70E740481C1C}">
                <a14:useLocalDpi xmlns:a14="http://schemas.microsoft.com/office/drawing/2010/main" val="0"/>
              </a:ext>
            </a:extLst>
          </a:blip>
          <a:srcRect/>
          <a:stretch>
            <a:fillRect/>
          </a:stretch>
        </p:blipFill>
        <p:spPr bwMode="auto">
          <a:xfrm>
            <a:off x="5626100" y="822325"/>
            <a:ext cx="120015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96" descr="C:\Documents and Settings\Richard Miller\My Documents\CPI Web Site 2005\7732\without_fl\images\spacer.gif"/>
          <p:cNvPicPr>
            <a:picLocks noChangeAspect="1" noChangeArrowheads="1"/>
          </p:cNvPicPr>
          <p:nvPr/>
        </p:nvPicPr>
        <p:blipFill>
          <a:blip r:link="rId11">
            <a:extLst>
              <a:ext uri="{28A0092B-C50C-407E-A947-70E740481C1C}">
                <a14:useLocalDpi xmlns:a14="http://schemas.microsoft.com/office/drawing/2010/main" val="0"/>
              </a:ext>
            </a:extLst>
          </a:blip>
          <a:srcRect/>
          <a:stretch>
            <a:fillRect/>
          </a:stretch>
        </p:blipFill>
        <p:spPr bwMode="auto">
          <a:xfrm>
            <a:off x="671513" y="6202363"/>
            <a:ext cx="9525" cy="2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241" descr="fl_0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06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242" descr="fl_0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06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243" descr="fl_0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954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244" descr="flag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02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245" descr="flag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050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246" descr="Flag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098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247" descr="flag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194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248" descr="flag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1242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249" descr="flag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290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250" descr="flag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7338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251" descr="flag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0386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252" descr="flag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3434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Picture 253" descr="flag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6482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Picture 254" descr="flag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9530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9" name="Picture 34" descr="C:\Users\RichardMiller\Documents\CPResearch -- RMA New Site\menu_01a.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057400" y="819150"/>
            <a:ext cx="120015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0" name="Picture 35" descr="C:\Users\RichardMiller\Documents\CPResearch -- RMA New Site\menu_02a.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448175" y="819150"/>
            <a:ext cx="117157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1" name="Picture 36" descr="C:\Users\RichardMiller\Documents\CPResearch -- RMA New Site\menu_03a.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257550" y="819150"/>
            <a:ext cx="119062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Picture 37" descr="C:\Users\RichardMiller\Documents\CPResearch -- RMA New Site\menu_04a.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619750" y="819150"/>
            <a:ext cx="120015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0"/>
          <a:stretch>
            <a:fillRect/>
          </a:stretch>
        </p:blipFill>
        <p:spPr>
          <a:xfrm>
            <a:off x="7021513" y="1143000"/>
            <a:ext cx="1897062" cy="2143125"/>
          </a:xfrm>
          <a:prstGeom prst="rect">
            <a:avLst/>
          </a:prstGeom>
          <a:ln>
            <a:noFill/>
          </a:ln>
          <a:effectLst>
            <a:outerShdw blurRad="190500" algn="tl" rotWithShape="0">
              <a:srgbClr val="000000">
                <a:alpha val="70000"/>
              </a:srgbClr>
            </a:outerShdw>
          </a:effectLst>
        </p:spPr>
      </p:pic>
      <p:sp>
        <p:nvSpPr>
          <p:cNvPr id="4124" name="Rectangle 110"/>
          <p:cNvSpPr>
            <a:spLocks noChangeArrowheads="1"/>
          </p:cNvSpPr>
          <p:nvPr/>
        </p:nvSpPr>
        <p:spPr bwMode="auto">
          <a:xfrm>
            <a:off x="0" y="6513513"/>
            <a:ext cx="9144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t" hangingPunct="0"/>
            <a:r>
              <a:rPr lang="en-US" sz="800">
                <a:solidFill>
                  <a:srgbClr val="FFFFFF"/>
                </a:solidFill>
                <a:latin typeface="Arial" pitchFamily="34" charset="0"/>
              </a:rPr>
              <a:t>Richard Miller Associates, LLC. © 2016</a:t>
            </a:r>
          </a:p>
        </p:txBody>
      </p:sp>
      <p:sp>
        <p:nvSpPr>
          <p:cNvPr id="4125" name="Rectangle 226"/>
          <p:cNvSpPr>
            <a:spLocks noChangeArrowheads="1"/>
          </p:cNvSpPr>
          <p:nvPr/>
        </p:nvSpPr>
        <p:spPr bwMode="auto">
          <a:xfrm>
            <a:off x="565150" y="-296863"/>
            <a:ext cx="5378450" cy="135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en-US">
                <a:latin typeface="Arial" pitchFamily="34" charset="0"/>
              </a:rPr>
              <a:t> </a:t>
            </a:r>
          </a:p>
          <a:p>
            <a:pPr algn="r" eaLnBrk="0" hangingPunct="0"/>
            <a:r>
              <a:rPr lang="en-US" sz="2800" b="1" i="1">
                <a:solidFill>
                  <a:srgbClr val="4A452A"/>
                </a:solidFill>
                <a:latin typeface="Times New Roman" pitchFamily="18" charset="0"/>
                <a:cs typeface="Times New Roman" pitchFamily="18" charset="0"/>
              </a:rPr>
              <a:t>Richard Miller Associates, LLC</a:t>
            </a:r>
            <a:endParaRPr lang="en-US">
              <a:solidFill>
                <a:srgbClr val="4A452A"/>
              </a:solidFill>
              <a:latin typeface="Arial" pitchFamily="34" charset="0"/>
            </a:endParaRPr>
          </a:p>
          <a:p>
            <a:pPr algn="r" eaLnBrk="0" hangingPunct="0"/>
            <a:r>
              <a:rPr lang="en-US">
                <a:latin typeface="Arial" pitchFamily="34" charset="0"/>
              </a:rPr>
              <a:t> </a:t>
            </a:r>
          </a:p>
          <a:p>
            <a:pPr algn="r" eaLnBrk="0" hangingPunct="0"/>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endParaRPr lang="en-US" sz="900">
              <a:latin typeface="Arial" pitchFamily="34" charset="0"/>
            </a:endParaRPr>
          </a:p>
        </p:txBody>
      </p:sp>
      <p:sp>
        <p:nvSpPr>
          <p:cNvPr id="30" name="Rectangle 29"/>
          <p:cNvSpPr/>
          <p:nvPr/>
        </p:nvSpPr>
        <p:spPr>
          <a:xfrm>
            <a:off x="7239000" y="9525"/>
            <a:ext cx="1885950" cy="81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25603" name="Picture 19" descr="C:\Documents and Settings\Richard Miller\My Documents\CPI Web Site 2005\7732\without_fl\images\fl_03.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10350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20" descr="C:\Documents and Settings\Richard Miller\My Documents\CPI Web Site 2005\7732\without_fl\images\fl_02.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13827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1" descr="C:\Documents and Settings\Richard Miller\My Documents\CPI Web Site 2005\7732\without_fl\flag1.gif"/>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17272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22" descr="C:\Documents and Settings\Richard Miller\My Documents\CPI Web Site 2005\7732\without_fl\flag3.gif"/>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20748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23" descr="C:\Documents and Settings\Richard Miller\My Documents\CPI Web Site 2005\7732\without_fl\Flag4.gif"/>
          <p:cNvPicPr>
            <a:picLocks noChangeAspect="1" noChangeArrowheads="1"/>
          </p:cNvPicPr>
          <p:nvPr/>
        </p:nvPicPr>
        <p:blipFill>
          <a:blip r:link="rId6">
            <a:extLst>
              <a:ext uri="{28A0092B-C50C-407E-A947-70E740481C1C}">
                <a14:useLocalDpi xmlns:a14="http://schemas.microsoft.com/office/drawing/2010/main" val="0"/>
              </a:ext>
            </a:extLst>
          </a:blip>
          <a:srcRect/>
          <a:stretch>
            <a:fillRect/>
          </a:stretch>
        </p:blipFill>
        <p:spPr bwMode="auto">
          <a:xfrm>
            <a:off x="24193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24" descr="C:\Documents and Settings\Richard Miller\My Documents\CPI Web Site 2005\7732\without_fl\flag5.gif"/>
          <p:cNvPicPr>
            <a:picLocks noChangeAspect="1" noChangeArrowheads="1"/>
          </p:cNvPicPr>
          <p:nvPr/>
        </p:nvPicPr>
        <p:blipFill>
          <a:blip r:link="rId7">
            <a:extLst>
              <a:ext uri="{28A0092B-C50C-407E-A947-70E740481C1C}">
                <a14:useLocalDpi xmlns:a14="http://schemas.microsoft.com/office/drawing/2010/main" val="0"/>
              </a:ext>
            </a:extLst>
          </a:blip>
          <a:srcRect/>
          <a:stretch>
            <a:fillRect/>
          </a:stretch>
        </p:blipFill>
        <p:spPr bwMode="auto">
          <a:xfrm>
            <a:off x="27670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25" descr="C:\Documents and Settings\Richard Miller\My Documents\CPI Web Site 2005\7732\without_fl\flag7.gif"/>
          <p:cNvPicPr>
            <a:picLocks noChangeAspect="1" noChangeArrowheads="1"/>
          </p:cNvPicPr>
          <p:nvPr/>
        </p:nvPicPr>
        <p:blipFill>
          <a:blip r:link="rId8">
            <a:extLst>
              <a:ext uri="{28A0092B-C50C-407E-A947-70E740481C1C}">
                <a14:useLocalDpi xmlns:a14="http://schemas.microsoft.com/office/drawing/2010/main" val="0"/>
              </a:ext>
            </a:extLst>
          </a:blip>
          <a:srcRect/>
          <a:stretch>
            <a:fillRect/>
          </a:stretch>
        </p:blipFill>
        <p:spPr bwMode="auto">
          <a:xfrm>
            <a:off x="31115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26" descr="C:\Documents and Settings\Richard Miller\My Documents\CPI Web Site 2005\7732\without_fl\flag8.gif"/>
          <p:cNvPicPr>
            <a:picLocks noChangeAspect="1" noChangeArrowheads="1"/>
          </p:cNvPicPr>
          <p:nvPr/>
        </p:nvPicPr>
        <p:blipFill>
          <a:blip r:link="rId9">
            <a:extLst>
              <a:ext uri="{28A0092B-C50C-407E-A947-70E740481C1C}">
                <a14:useLocalDpi xmlns:a14="http://schemas.microsoft.com/office/drawing/2010/main" val="0"/>
              </a:ext>
            </a:extLst>
          </a:blip>
          <a:srcRect/>
          <a:stretch>
            <a:fillRect/>
          </a:stretch>
        </p:blipFill>
        <p:spPr bwMode="auto">
          <a:xfrm>
            <a:off x="34591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27" descr="C:\Documents and Settings\Richard Miller\My Documents\CPI Web Site 2005\7732\without_fl\flag9.gif"/>
          <p:cNvPicPr>
            <a:picLocks noChangeAspect="1" noChangeArrowheads="1"/>
          </p:cNvPicPr>
          <p:nvPr/>
        </p:nvPicPr>
        <p:blipFill>
          <a:blip r:link="rId10">
            <a:extLst>
              <a:ext uri="{28A0092B-C50C-407E-A947-70E740481C1C}">
                <a14:useLocalDpi xmlns:a14="http://schemas.microsoft.com/office/drawing/2010/main" val="0"/>
              </a:ext>
            </a:extLst>
          </a:blip>
          <a:srcRect/>
          <a:stretch>
            <a:fillRect/>
          </a:stretch>
        </p:blipFill>
        <p:spPr bwMode="auto">
          <a:xfrm>
            <a:off x="38036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28" descr="C:\Documents and Settings\Richard Miller\My Documents\CPI Web Site 2005\7732\without_fl\flag10.gif"/>
          <p:cNvPicPr>
            <a:picLocks noChangeAspect="1" noChangeArrowheads="1"/>
          </p:cNvPicPr>
          <p:nvPr/>
        </p:nvPicPr>
        <p:blipFill>
          <a:blip r:link="rId11">
            <a:extLst>
              <a:ext uri="{28A0092B-C50C-407E-A947-70E740481C1C}">
                <a14:useLocalDpi xmlns:a14="http://schemas.microsoft.com/office/drawing/2010/main" val="0"/>
              </a:ext>
            </a:extLst>
          </a:blip>
          <a:srcRect/>
          <a:stretch>
            <a:fillRect/>
          </a:stretch>
        </p:blipFill>
        <p:spPr bwMode="auto">
          <a:xfrm>
            <a:off x="41513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29" descr="C:\Documents and Settings\Richard Miller\My Documents\CPI Web Site 2005\7732\without_fl\flag11.gif"/>
          <p:cNvPicPr>
            <a:picLocks noChangeAspect="1" noChangeArrowheads="1"/>
          </p:cNvPicPr>
          <p:nvPr/>
        </p:nvPicPr>
        <p:blipFill>
          <a:blip r:link="rId12">
            <a:extLst>
              <a:ext uri="{28A0092B-C50C-407E-A947-70E740481C1C}">
                <a14:useLocalDpi xmlns:a14="http://schemas.microsoft.com/office/drawing/2010/main" val="0"/>
              </a:ext>
            </a:extLst>
          </a:blip>
          <a:srcRect/>
          <a:stretch>
            <a:fillRect/>
          </a:stretch>
        </p:blipFill>
        <p:spPr bwMode="auto">
          <a:xfrm>
            <a:off x="44958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30" descr="C:\Documents and Settings\Richard Miller\My Documents\CPI Web Site 2005\7732\without_fl\flag12.gif"/>
          <p:cNvPicPr>
            <a:picLocks noChangeAspect="1" noChangeArrowheads="1"/>
          </p:cNvPicPr>
          <p:nvPr/>
        </p:nvPicPr>
        <p:blipFill>
          <a:blip r:link="rId13">
            <a:extLst>
              <a:ext uri="{28A0092B-C50C-407E-A947-70E740481C1C}">
                <a14:useLocalDpi xmlns:a14="http://schemas.microsoft.com/office/drawing/2010/main" val="0"/>
              </a:ext>
            </a:extLst>
          </a:blip>
          <a:srcRect/>
          <a:stretch>
            <a:fillRect/>
          </a:stretch>
        </p:blipFill>
        <p:spPr bwMode="auto">
          <a:xfrm>
            <a:off x="48434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32" descr="C:\Documents and Settings\Richard Miller\My Documents\CPI Web Site 2005\7732\without_fl\images\spacer.gif"/>
          <p:cNvPicPr>
            <a:picLocks noChangeAspect="1" noChangeArrowheads="1"/>
          </p:cNvPicPr>
          <p:nvPr/>
        </p:nvPicPr>
        <p:blipFill>
          <a:blip r:link="rId14">
            <a:extLst>
              <a:ext uri="{28A0092B-C50C-407E-A947-70E740481C1C}">
                <a14:useLocalDpi xmlns:a14="http://schemas.microsoft.com/office/drawing/2010/main" val="0"/>
              </a:ext>
            </a:extLst>
          </a:blip>
          <a:srcRect/>
          <a:stretch>
            <a:fillRect/>
          </a:stretch>
        </p:blipFill>
        <p:spPr bwMode="auto">
          <a:xfrm>
            <a:off x="671513" y="6202363"/>
            <a:ext cx="9525" cy="2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6" name="Text Box 34"/>
          <p:cNvSpPr txBox="1">
            <a:spLocks noChangeArrowheads="1"/>
          </p:cNvSpPr>
          <p:nvPr/>
        </p:nvSpPr>
        <p:spPr bwMode="auto">
          <a:xfrm>
            <a:off x="4876800" y="12954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50000"/>
              </a:spcBef>
            </a:pPr>
            <a:endParaRPr lang="en-US">
              <a:latin typeface="Arial" pitchFamily="34" charset="0"/>
            </a:endParaRPr>
          </a:p>
        </p:txBody>
      </p:sp>
      <p:sp>
        <p:nvSpPr>
          <p:cNvPr id="72739" name="Rectangle 35"/>
          <p:cNvSpPr>
            <a:spLocks noChangeArrowheads="1"/>
          </p:cNvSpPr>
          <p:nvPr/>
        </p:nvSpPr>
        <p:spPr bwMode="auto">
          <a:xfrm>
            <a:off x="2571750" y="838200"/>
            <a:ext cx="6496050" cy="6001643"/>
          </a:xfrm>
          <a:prstGeom prst="rect">
            <a:avLst/>
          </a:prstGeom>
          <a:solidFill>
            <a:srgbClr val="FDEADA"/>
          </a:solidFill>
          <a:ln w="9525">
            <a:noFill/>
            <a:miter lim="800000"/>
            <a:headEnd/>
            <a:tailEnd/>
          </a:ln>
          <a:effectLst>
            <a:softEdge rad="635000"/>
          </a:effectLst>
        </p:spPr>
        <p:txBody>
          <a:bodyPr>
            <a:spAutoFit/>
          </a:bodyPr>
          <a:lstStyle/>
          <a:p>
            <a:pPr>
              <a:defRPr/>
            </a:pPr>
            <a:r>
              <a:rPr lang="en-US" altLang="ko-KR" b="1" dirty="0">
                <a:solidFill>
                  <a:srgbClr val="0070C0"/>
                </a:solidFill>
                <a:latin typeface="+mn-lt"/>
                <a:ea typeface="굴림" pitchFamily="34" charset="-127"/>
                <a:cs typeface="Arial" charset="0"/>
              </a:rPr>
              <a:t>The RMA </a:t>
            </a:r>
            <a:r>
              <a:rPr lang="en-US" altLang="ko-KR" b="1" dirty="0" smtClean="0">
                <a:solidFill>
                  <a:srgbClr val="0070C0"/>
                </a:solidFill>
                <a:latin typeface="+mn-lt"/>
                <a:ea typeface="굴림" pitchFamily="34" charset="-127"/>
                <a:cs typeface="Arial" charset="0"/>
              </a:rPr>
              <a:t>Founder</a:t>
            </a:r>
            <a:endParaRPr lang="en-US" altLang="ko-KR" b="1" dirty="0">
              <a:solidFill>
                <a:srgbClr val="0070C0"/>
              </a:solidFill>
              <a:latin typeface="+mn-lt"/>
              <a:ea typeface="굴림" pitchFamily="34" charset="-127"/>
              <a:cs typeface="Arial" charset="0"/>
            </a:endParaRPr>
          </a:p>
          <a:p>
            <a:pPr>
              <a:defRPr/>
            </a:pPr>
            <a:endParaRPr lang="en-US" altLang="ko-KR" sz="1000" b="1" dirty="0">
              <a:solidFill>
                <a:schemeClr val="tx1">
                  <a:lumMod val="50000"/>
                  <a:lumOff val="50000"/>
                </a:schemeClr>
              </a:solidFill>
              <a:effectLst>
                <a:outerShdw blurRad="38100" dist="38100" dir="2700000" algn="tl">
                  <a:srgbClr val="C0C0C0"/>
                </a:outerShdw>
              </a:effectLst>
              <a:latin typeface="+mn-lt"/>
              <a:ea typeface="굴림" pitchFamily="34" charset="-127"/>
              <a:cs typeface="Arial" charset="0"/>
            </a:endParaRPr>
          </a:p>
          <a:p>
            <a:pPr>
              <a:defRPr/>
            </a:pPr>
            <a:r>
              <a:rPr lang="en-US" sz="2000" dirty="0">
                <a:solidFill>
                  <a:schemeClr val="tx1">
                    <a:lumMod val="50000"/>
                    <a:lumOff val="50000"/>
                  </a:schemeClr>
                </a:solidFill>
                <a:latin typeface="+mn-lt"/>
                <a:cs typeface="Arial" charset="0"/>
              </a:rPr>
              <a:t>Richard Miller</a:t>
            </a:r>
            <a:r>
              <a:rPr lang="en-US" sz="1200" dirty="0">
                <a:solidFill>
                  <a:schemeClr val="tx1">
                    <a:lumMod val="50000"/>
                    <a:lumOff val="50000"/>
                  </a:schemeClr>
                </a:solidFill>
                <a:latin typeface="+mn-lt"/>
                <a:cs typeface="Arial" charset="0"/>
              </a:rPr>
              <a:t/>
            </a:r>
            <a:br>
              <a:rPr lang="en-US" sz="1200" dirty="0">
                <a:solidFill>
                  <a:schemeClr val="tx1">
                    <a:lumMod val="50000"/>
                    <a:lumOff val="50000"/>
                  </a:schemeClr>
                </a:solidFill>
                <a:latin typeface="+mn-lt"/>
                <a:cs typeface="Arial" charset="0"/>
              </a:rPr>
            </a:br>
            <a:r>
              <a:rPr lang="en-US" sz="1400" dirty="0">
                <a:solidFill>
                  <a:schemeClr val="tx1">
                    <a:lumMod val="50000"/>
                    <a:lumOff val="50000"/>
                  </a:schemeClr>
                </a:solidFill>
                <a:latin typeface="+mn-lt"/>
                <a:cs typeface="Arial" charset="0"/>
              </a:rPr>
              <a:t>President and </a:t>
            </a:r>
            <a:r>
              <a:rPr lang="en-US" sz="1400" dirty="0" smtClean="0">
                <a:solidFill>
                  <a:schemeClr val="tx1">
                    <a:lumMod val="50000"/>
                    <a:lumOff val="50000"/>
                  </a:schemeClr>
                </a:solidFill>
                <a:latin typeface="+mn-lt"/>
                <a:cs typeface="Arial" charset="0"/>
              </a:rPr>
              <a:t>CEO of </a:t>
            </a:r>
            <a:r>
              <a:rPr lang="en-US" sz="1400" dirty="0">
                <a:solidFill>
                  <a:schemeClr val="tx1">
                    <a:lumMod val="50000"/>
                    <a:lumOff val="50000"/>
                  </a:schemeClr>
                </a:solidFill>
                <a:latin typeface="+mn-lt"/>
                <a:cs typeface="Arial" charset="0"/>
              </a:rPr>
              <a:t>RMA</a:t>
            </a:r>
          </a:p>
          <a:p>
            <a:pPr>
              <a:defRPr/>
            </a:pPr>
            <a:endParaRPr lang="en-US" sz="1400" dirty="0">
              <a:latin typeface="+mn-lt"/>
              <a:cs typeface="Arial" charset="0"/>
            </a:endParaRPr>
          </a:p>
          <a:p>
            <a:pPr>
              <a:defRPr/>
            </a:pPr>
            <a:r>
              <a:rPr lang="en-US" sz="1400" dirty="0">
                <a:latin typeface="+mn-lt"/>
                <a:cs typeface="Arial" charset="0"/>
              </a:rPr>
              <a:t>Richard is </a:t>
            </a:r>
            <a:r>
              <a:rPr lang="en-US" sz="1400" dirty="0" smtClean="0">
                <a:latin typeface="+mn-lt"/>
                <a:cs typeface="Arial" charset="0"/>
              </a:rPr>
              <a:t>the founding </a:t>
            </a:r>
            <a:r>
              <a:rPr lang="en-US" sz="1400" dirty="0">
                <a:latin typeface="+mn-lt"/>
                <a:cs typeface="Arial" charset="0"/>
              </a:rPr>
              <a:t>member of </a:t>
            </a:r>
            <a:r>
              <a:rPr lang="en-US" sz="1400" dirty="0" smtClean="0">
                <a:latin typeface="+mn-lt"/>
                <a:cs typeface="Arial" charset="0"/>
              </a:rPr>
              <a:t>Richard Miller Associates and Consumer </a:t>
            </a:r>
            <a:r>
              <a:rPr lang="en-US" sz="1400" dirty="0">
                <a:latin typeface="+mn-lt"/>
                <a:cs typeface="Arial" charset="0"/>
              </a:rPr>
              <a:t>Pulse, Inc. (CPI), CPResearch Group, Inc</a:t>
            </a:r>
            <a:r>
              <a:rPr lang="en-US" sz="1400" dirty="0" smtClean="0">
                <a:latin typeface="+mn-lt"/>
                <a:cs typeface="Arial" charset="0"/>
              </a:rPr>
              <a:t>. </a:t>
            </a:r>
          </a:p>
          <a:p>
            <a:pPr>
              <a:defRPr/>
            </a:pPr>
            <a:endParaRPr lang="en-US" sz="1400" dirty="0">
              <a:latin typeface="+mn-lt"/>
              <a:cs typeface="Arial" charset="0"/>
            </a:endParaRPr>
          </a:p>
          <a:p>
            <a:pPr>
              <a:defRPr/>
            </a:pPr>
            <a:r>
              <a:rPr lang="en-US" sz="1400" dirty="0" smtClean="0">
                <a:latin typeface="+mn-lt"/>
                <a:cs typeface="Arial" charset="0"/>
              </a:rPr>
              <a:t>The company background stems from Automotive and Durables Advance Product Planning and Advertising.  Today, RMA is multifaceted with services, facilities, nationwide staff and personnel / moderators, panels and databases and is interlaced with his other companies who assist in providing the services needed for successful completion of research projects in the USA and Canada.</a:t>
            </a:r>
          </a:p>
          <a:p>
            <a:pPr>
              <a:defRPr/>
            </a:pPr>
            <a:endParaRPr lang="en-US" sz="1400" dirty="0">
              <a:latin typeface="+mn-lt"/>
              <a:cs typeface="Arial" charset="0"/>
            </a:endParaRPr>
          </a:p>
          <a:p>
            <a:pPr>
              <a:defRPr/>
            </a:pPr>
            <a:r>
              <a:rPr lang="en-US" sz="1400" dirty="0" smtClean="0">
                <a:latin typeface="+mn-lt"/>
                <a:cs typeface="Arial" charset="0"/>
              </a:rPr>
              <a:t>Our </a:t>
            </a:r>
            <a:r>
              <a:rPr lang="en-US" sz="1400" dirty="0">
                <a:latin typeface="+mn-lt"/>
                <a:cs typeface="Arial" charset="0"/>
              </a:rPr>
              <a:t>companies have been </a:t>
            </a:r>
            <a:r>
              <a:rPr lang="en-US" sz="1400" dirty="0" smtClean="0">
                <a:latin typeface="+mn-lt"/>
                <a:cs typeface="Arial" charset="0"/>
              </a:rPr>
              <a:t>pioneers </a:t>
            </a:r>
            <a:r>
              <a:rPr lang="en-US" sz="1400" dirty="0">
                <a:latin typeface="+mn-lt"/>
                <a:cs typeface="Arial" charset="0"/>
              </a:rPr>
              <a:t>in multi-city </a:t>
            </a:r>
            <a:r>
              <a:rPr lang="en-US" sz="1400" dirty="0" smtClean="0">
                <a:latin typeface="+mn-lt"/>
                <a:cs typeface="Arial" charset="0"/>
              </a:rPr>
              <a:t>“Team” activities </a:t>
            </a:r>
            <a:r>
              <a:rPr lang="en-US" sz="1400" dirty="0">
                <a:latin typeface="+mn-lt"/>
                <a:cs typeface="Arial" charset="0"/>
              </a:rPr>
              <a:t>and in adopting and developing computer-assisted interviewing techniques, personal computer-based data tabulations, and </a:t>
            </a:r>
            <a:r>
              <a:rPr lang="en-US" sz="1400" dirty="0" smtClean="0">
                <a:latin typeface="+mn-lt"/>
                <a:cs typeface="Arial" charset="0"/>
              </a:rPr>
              <a:t>techniques </a:t>
            </a:r>
            <a:r>
              <a:rPr lang="en-US" sz="1400" dirty="0">
                <a:latin typeface="+mn-lt"/>
                <a:cs typeface="Arial" charset="0"/>
              </a:rPr>
              <a:t>in qualitative and quantitative research.  Richard </a:t>
            </a:r>
            <a:r>
              <a:rPr lang="en-US" sz="1400" dirty="0" smtClean="0">
                <a:latin typeface="+mn-lt"/>
                <a:cs typeface="Arial" charset="0"/>
              </a:rPr>
              <a:t>serves </a:t>
            </a:r>
            <a:r>
              <a:rPr lang="en-US" sz="1400" dirty="0">
                <a:latin typeface="+mn-lt"/>
                <a:cs typeface="Arial" charset="0"/>
              </a:rPr>
              <a:t>as RMA's </a:t>
            </a:r>
            <a:r>
              <a:rPr lang="en-US" sz="1400" dirty="0" smtClean="0">
                <a:latin typeface="+mn-lt"/>
                <a:cs typeface="Arial" charset="0"/>
              </a:rPr>
              <a:t>leadership – directing RMA’s Teams for hundreds </a:t>
            </a:r>
            <a:r>
              <a:rPr lang="en-US" sz="1400" dirty="0">
                <a:latin typeface="+mn-lt"/>
                <a:cs typeface="Arial" charset="0"/>
              </a:rPr>
              <a:t>of studies using a variety of methodologies and techniques, including </a:t>
            </a:r>
            <a:r>
              <a:rPr lang="en-US" sz="1400" dirty="0" smtClean="0">
                <a:latin typeface="+mn-lt"/>
                <a:cs typeface="Arial" charset="0"/>
              </a:rPr>
              <a:t>face to face, CATI, mail, web (several </a:t>
            </a:r>
            <a:r>
              <a:rPr lang="en-US" sz="1400" dirty="0">
                <a:latin typeface="+mn-lt"/>
                <a:cs typeface="Arial" charset="0"/>
              </a:rPr>
              <a:t>of which studies had tens of thousands of sample size as well as new product development / advertising research using quantitative and qualitative research.)</a:t>
            </a:r>
          </a:p>
          <a:p>
            <a:pPr>
              <a:defRPr/>
            </a:pPr>
            <a:endParaRPr lang="en-US" sz="1400" dirty="0" smtClean="0">
              <a:latin typeface="+mn-lt"/>
              <a:cs typeface="Arial" charset="0"/>
            </a:endParaRPr>
          </a:p>
          <a:p>
            <a:pPr>
              <a:defRPr/>
            </a:pPr>
            <a:r>
              <a:rPr lang="en-US" sz="1400" dirty="0" smtClean="0">
                <a:latin typeface="+mn-lt"/>
                <a:cs typeface="Arial" charset="0"/>
              </a:rPr>
              <a:t>Richard Miller, upon request, will work with a Team to assist in the overseeing of  </a:t>
            </a:r>
            <a:r>
              <a:rPr lang="en-US" sz="1400" dirty="0">
                <a:latin typeface="+mn-lt"/>
                <a:cs typeface="Arial" charset="0"/>
              </a:rPr>
              <a:t>the design, moderation, interviewing and data processing activities as well as project direction, field management, data processing and analysis functions of qualitative and quantitative research </a:t>
            </a:r>
            <a:r>
              <a:rPr lang="en-US" sz="1400" dirty="0" smtClean="0">
                <a:latin typeface="+mn-lt"/>
                <a:cs typeface="Arial" charset="0"/>
              </a:rPr>
              <a:t> -- and for those who seek his personal consultation</a:t>
            </a:r>
            <a:r>
              <a:rPr lang="en-US" sz="1400" dirty="0">
                <a:latin typeface="+mn-lt"/>
                <a:cs typeface="Arial" charset="0"/>
              </a:rPr>
              <a:t>. </a:t>
            </a:r>
            <a:endParaRPr lang="en-US" altLang="ko-KR" sz="1000" b="1" dirty="0">
              <a:latin typeface="Garamond" pitchFamily="18" charset="0"/>
              <a:ea typeface="굴림" pitchFamily="34" charset="-127"/>
              <a:cs typeface="Arial" charset="0"/>
            </a:endParaRPr>
          </a:p>
        </p:txBody>
      </p:sp>
      <p:sp>
        <p:nvSpPr>
          <p:cNvPr id="25618" name="Rectangle 4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25619" name="Picture 55" descr="fl_0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06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0" name="Picture 56" descr="fl_0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06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1" name="Picture 57" descr="fl_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954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2" name="Picture 58" descr="flag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002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3" name="Picture 59" descr="flag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050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4" name="Picture 60" descr="Flag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098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5" name="Picture 61" descr="flag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8194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6" name="Picture 62" descr="flag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1242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7" name="Picture 63" descr="flag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4290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8" name="Picture 64" descr="flag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338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9" name="Picture 65" descr="flag1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0386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0" name="Picture 66" descr="flag1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3434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1" name="Picture 67" descr="flag1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6482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2" name="Picture 68" descr="flag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9530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3" name="Rectangle 226"/>
          <p:cNvSpPr>
            <a:spLocks noChangeArrowheads="1"/>
          </p:cNvSpPr>
          <p:nvPr/>
        </p:nvSpPr>
        <p:spPr bwMode="auto">
          <a:xfrm>
            <a:off x="565150" y="-296863"/>
            <a:ext cx="5378450" cy="135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en-US" dirty="0">
                <a:latin typeface="Arial" pitchFamily="34" charset="0"/>
              </a:rPr>
              <a:t> </a:t>
            </a:r>
          </a:p>
          <a:p>
            <a:pPr algn="r" eaLnBrk="0" hangingPunct="0"/>
            <a:r>
              <a:rPr lang="en-US" sz="2800" b="1" i="1" dirty="0">
                <a:solidFill>
                  <a:srgbClr val="4A452A"/>
                </a:solidFill>
                <a:latin typeface="Times New Roman" pitchFamily="18" charset="0"/>
                <a:cs typeface="Times New Roman" pitchFamily="18" charset="0"/>
              </a:rPr>
              <a:t>Richard Miller Associates, LLC</a:t>
            </a:r>
            <a:endParaRPr lang="en-US" dirty="0">
              <a:solidFill>
                <a:srgbClr val="4A452A"/>
              </a:solidFill>
              <a:latin typeface="Arial" pitchFamily="34" charset="0"/>
            </a:endParaRPr>
          </a:p>
          <a:p>
            <a:pPr algn="r" eaLnBrk="0" hangingPunct="0"/>
            <a:r>
              <a:rPr lang="en-US" dirty="0">
                <a:latin typeface="Arial" pitchFamily="34" charset="0"/>
              </a:rPr>
              <a:t> </a:t>
            </a:r>
          </a:p>
          <a:p>
            <a:pPr algn="r" eaLnBrk="0" hangingPunct="0"/>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endParaRPr lang="en-US" sz="900" dirty="0">
              <a:latin typeface="Arial" pitchFamily="34" charset="0"/>
            </a:endParaRPr>
          </a:p>
        </p:txBody>
      </p:sp>
      <p:pic>
        <p:nvPicPr>
          <p:cNvPr id="25634" name="Picture 43"/>
          <p:cNvPicPr>
            <a:picLocks noChangeAspect="1" noChangeArrowheads="1"/>
          </p:cNvPicPr>
          <p:nvPr/>
        </p:nvPicPr>
        <p:blipFill>
          <a:blip r:embed="rId29">
            <a:extLst>
              <a:ext uri="{BEBA8EAE-BF5A-486C-A8C5-ECC9F3942E4B}">
                <a14:imgProps xmlns:a14="http://schemas.microsoft.com/office/drawing/2010/main">
                  <a14:imgLayer r:embed="rId30">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143000" y="1046163"/>
            <a:ext cx="1300163"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5" name="Rectangle 110"/>
          <p:cNvSpPr>
            <a:spLocks noChangeArrowheads="1"/>
          </p:cNvSpPr>
          <p:nvPr/>
        </p:nvSpPr>
        <p:spPr bwMode="auto">
          <a:xfrm>
            <a:off x="0" y="6513513"/>
            <a:ext cx="9144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t" hangingPunct="0"/>
            <a:r>
              <a:rPr lang="en-US" sz="800">
                <a:solidFill>
                  <a:srgbClr val="FFFFFF"/>
                </a:solidFill>
                <a:latin typeface="Arial" pitchFamily="34" charset="0"/>
              </a:rPr>
              <a:t>Richard Miller Associates, LLC. © 2016</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29699" name="Picture 19" descr="C:\Documents and Settings\Richard Miller\My Documents\CPI Web Site 2005\7732\without_fl\images\fl_03.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10350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20" descr="C:\Documents and Settings\Richard Miller\My Documents\CPI Web Site 2005\7732\without_fl\images\fl_02.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13827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21" descr="C:\Documents and Settings\Richard Miller\My Documents\CPI Web Site 2005\7732\without_fl\flag1.gif"/>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17272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22" descr="C:\Documents and Settings\Richard Miller\My Documents\CPI Web Site 2005\7732\without_fl\flag3.gif"/>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20748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23" descr="C:\Documents and Settings\Richard Miller\My Documents\CPI Web Site 2005\7732\without_fl\Flag4.gif"/>
          <p:cNvPicPr>
            <a:picLocks noChangeAspect="1" noChangeArrowheads="1"/>
          </p:cNvPicPr>
          <p:nvPr/>
        </p:nvPicPr>
        <p:blipFill>
          <a:blip r:link="rId6">
            <a:extLst>
              <a:ext uri="{28A0092B-C50C-407E-A947-70E740481C1C}">
                <a14:useLocalDpi xmlns:a14="http://schemas.microsoft.com/office/drawing/2010/main" val="0"/>
              </a:ext>
            </a:extLst>
          </a:blip>
          <a:srcRect/>
          <a:stretch>
            <a:fillRect/>
          </a:stretch>
        </p:blipFill>
        <p:spPr bwMode="auto">
          <a:xfrm>
            <a:off x="24193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24" descr="C:\Documents and Settings\Richard Miller\My Documents\CPI Web Site 2005\7732\without_fl\flag5.gif"/>
          <p:cNvPicPr>
            <a:picLocks noChangeAspect="1" noChangeArrowheads="1"/>
          </p:cNvPicPr>
          <p:nvPr/>
        </p:nvPicPr>
        <p:blipFill>
          <a:blip r:link="rId7">
            <a:extLst>
              <a:ext uri="{28A0092B-C50C-407E-A947-70E740481C1C}">
                <a14:useLocalDpi xmlns:a14="http://schemas.microsoft.com/office/drawing/2010/main" val="0"/>
              </a:ext>
            </a:extLst>
          </a:blip>
          <a:srcRect/>
          <a:stretch>
            <a:fillRect/>
          </a:stretch>
        </p:blipFill>
        <p:spPr bwMode="auto">
          <a:xfrm>
            <a:off x="27670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25" descr="C:\Documents and Settings\Richard Miller\My Documents\CPI Web Site 2005\7732\without_fl\flag7.gif"/>
          <p:cNvPicPr>
            <a:picLocks noChangeAspect="1" noChangeArrowheads="1"/>
          </p:cNvPicPr>
          <p:nvPr/>
        </p:nvPicPr>
        <p:blipFill>
          <a:blip r:link="rId8">
            <a:extLst>
              <a:ext uri="{28A0092B-C50C-407E-A947-70E740481C1C}">
                <a14:useLocalDpi xmlns:a14="http://schemas.microsoft.com/office/drawing/2010/main" val="0"/>
              </a:ext>
            </a:extLst>
          </a:blip>
          <a:srcRect/>
          <a:stretch>
            <a:fillRect/>
          </a:stretch>
        </p:blipFill>
        <p:spPr bwMode="auto">
          <a:xfrm>
            <a:off x="31115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26" descr="C:\Documents and Settings\Richard Miller\My Documents\CPI Web Site 2005\7732\without_fl\flag8.gif"/>
          <p:cNvPicPr>
            <a:picLocks noChangeAspect="1" noChangeArrowheads="1"/>
          </p:cNvPicPr>
          <p:nvPr/>
        </p:nvPicPr>
        <p:blipFill>
          <a:blip r:link="rId9">
            <a:extLst>
              <a:ext uri="{28A0092B-C50C-407E-A947-70E740481C1C}">
                <a14:useLocalDpi xmlns:a14="http://schemas.microsoft.com/office/drawing/2010/main" val="0"/>
              </a:ext>
            </a:extLst>
          </a:blip>
          <a:srcRect/>
          <a:stretch>
            <a:fillRect/>
          </a:stretch>
        </p:blipFill>
        <p:spPr bwMode="auto">
          <a:xfrm>
            <a:off x="34591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27" descr="C:\Documents and Settings\Richard Miller\My Documents\CPI Web Site 2005\7732\without_fl\flag9.gif"/>
          <p:cNvPicPr>
            <a:picLocks noChangeAspect="1" noChangeArrowheads="1"/>
          </p:cNvPicPr>
          <p:nvPr/>
        </p:nvPicPr>
        <p:blipFill>
          <a:blip r:link="rId10">
            <a:extLst>
              <a:ext uri="{28A0092B-C50C-407E-A947-70E740481C1C}">
                <a14:useLocalDpi xmlns:a14="http://schemas.microsoft.com/office/drawing/2010/main" val="0"/>
              </a:ext>
            </a:extLst>
          </a:blip>
          <a:srcRect/>
          <a:stretch>
            <a:fillRect/>
          </a:stretch>
        </p:blipFill>
        <p:spPr bwMode="auto">
          <a:xfrm>
            <a:off x="38036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28" descr="C:\Documents and Settings\Richard Miller\My Documents\CPI Web Site 2005\7732\without_fl\flag10.gif"/>
          <p:cNvPicPr>
            <a:picLocks noChangeAspect="1" noChangeArrowheads="1"/>
          </p:cNvPicPr>
          <p:nvPr/>
        </p:nvPicPr>
        <p:blipFill>
          <a:blip r:link="rId11">
            <a:extLst>
              <a:ext uri="{28A0092B-C50C-407E-A947-70E740481C1C}">
                <a14:useLocalDpi xmlns:a14="http://schemas.microsoft.com/office/drawing/2010/main" val="0"/>
              </a:ext>
            </a:extLst>
          </a:blip>
          <a:srcRect/>
          <a:stretch>
            <a:fillRect/>
          </a:stretch>
        </p:blipFill>
        <p:spPr bwMode="auto">
          <a:xfrm>
            <a:off x="41513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9" name="Picture 29" descr="C:\Documents and Settings\Richard Miller\My Documents\CPI Web Site 2005\7732\without_fl\flag11.gif"/>
          <p:cNvPicPr>
            <a:picLocks noChangeAspect="1" noChangeArrowheads="1"/>
          </p:cNvPicPr>
          <p:nvPr/>
        </p:nvPicPr>
        <p:blipFill>
          <a:blip r:link="rId12">
            <a:extLst>
              <a:ext uri="{28A0092B-C50C-407E-A947-70E740481C1C}">
                <a14:useLocalDpi xmlns:a14="http://schemas.microsoft.com/office/drawing/2010/main" val="0"/>
              </a:ext>
            </a:extLst>
          </a:blip>
          <a:srcRect/>
          <a:stretch>
            <a:fillRect/>
          </a:stretch>
        </p:blipFill>
        <p:spPr bwMode="auto">
          <a:xfrm>
            <a:off x="44958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0" name="Picture 30" descr="C:\Documents and Settings\Richard Miller\My Documents\CPI Web Site 2005\7732\without_fl\flag12.gif"/>
          <p:cNvPicPr>
            <a:picLocks noChangeAspect="1" noChangeArrowheads="1"/>
          </p:cNvPicPr>
          <p:nvPr/>
        </p:nvPicPr>
        <p:blipFill>
          <a:blip r:link="rId13">
            <a:extLst>
              <a:ext uri="{28A0092B-C50C-407E-A947-70E740481C1C}">
                <a14:useLocalDpi xmlns:a14="http://schemas.microsoft.com/office/drawing/2010/main" val="0"/>
              </a:ext>
            </a:extLst>
          </a:blip>
          <a:srcRect/>
          <a:stretch>
            <a:fillRect/>
          </a:stretch>
        </p:blipFill>
        <p:spPr bwMode="auto">
          <a:xfrm>
            <a:off x="48434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1" name="Picture 32" descr="C:\Documents and Settings\Richard Miller\My Documents\CPI Web Site 2005\7732\without_fl\images\spacer.gif"/>
          <p:cNvPicPr>
            <a:picLocks noChangeAspect="1" noChangeArrowheads="1"/>
          </p:cNvPicPr>
          <p:nvPr/>
        </p:nvPicPr>
        <p:blipFill>
          <a:blip r:link="rId14">
            <a:extLst>
              <a:ext uri="{28A0092B-C50C-407E-A947-70E740481C1C}">
                <a14:useLocalDpi xmlns:a14="http://schemas.microsoft.com/office/drawing/2010/main" val="0"/>
              </a:ext>
            </a:extLst>
          </a:blip>
          <a:srcRect/>
          <a:stretch>
            <a:fillRect/>
          </a:stretch>
        </p:blipFill>
        <p:spPr bwMode="auto">
          <a:xfrm>
            <a:off x="671513" y="6202363"/>
            <a:ext cx="9525" cy="2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2" name="Text Box 34"/>
          <p:cNvSpPr txBox="1">
            <a:spLocks noChangeArrowheads="1"/>
          </p:cNvSpPr>
          <p:nvPr/>
        </p:nvSpPr>
        <p:spPr bwMode="auto">
          <a:xfrm>
            <a:off x="4876800" y="12954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50000"/>
              </a:spcBef>
            </a:pPr>
            <a:endParaRPr lang="en-US">
              <a:latin typeface="Arial" pitchFamily="34" charset="0"/>
            </a:endParaRPr>
          </a:p>
        </p:txBody>
      </p:sp>
      <p:sp>
        <p:nvSpPr>
          <p:cNvPr id="78883" name="Rectangle 35"/>
          <p:cNvSpPr>
            <a:spLocks noChangeArrowheads="1"/>
          </p:cNvSpPr>
          <p:nvPr/>
        </p:nvSpPr>
        <p:spPr bwMode="auto">
          <a:xfrm>
            <a:off x="990600" y="3810000"/>
            <a:ext cx="7391400" cy="2289175"/>
          </a:xfrm>
          <a:prstGeom prst="rect">
            <a:avLst/>
          </a:prstGeom>
          <a:solidFill>
            <a:schemeClr val="bg1">
              <a:lumMod val="95000"/>
            </a:schemeClr>
          </a:solidFill>
          <a:ln w="9525">
            <a:noFill/>
            <a:miter lim="800000"/>
            <a:headEnd/>
            <a:tailEnd/>
          </a:ln>
          <a:effectLst>
            <a:softEdge rad="317500"/>
          </a:effectLst>
        </p:spPr>
        <p:txBody>
          <a:bodyPr>
            <a:spAutoFit/>
          </a:bodyPr>
          <a:lstStyle/>
          <a:p>
            <a:pPr>
              <a:defRPr/>
            </a:pPr>
            <a:r>
              <a:rPr lang="en-US" altLang="ko-KR" dirty="0">
                <a:solidFill>
                  <a:srgbClr val="0070C0"/>
                </a:solidFill>
                <a:latin typeface="+mn-lt"/>
                <a:ea typeface="굴림" pitchFamily="34" charset="-127"/>
                <a:cs typeface="Arial" charset="0"/>
              </a:rPr>
              <a:t>"What else would you like to know?"</a:t>
            </a:r>
            <a:r>
              <a:rPr lang="en-US" altLang="ko-KR" b="1" baseline="10000" dirty="0">
                <a:solidFill>
                  <a:srgbClr val="0070C0"/>
                </a:solidFill>
                <a:latin typeface="+mn-lt"/>
                <a:ea typeface="굴림" pitchFamily="34" charset="-127"/>
                <a:cs typeface="Arial" charset="0"/>
              </a:rPr>
              <a:t>©</a:t>
            </a:r>
            <a:r>
              <a:rPr lang="en-US" altLang="ko-KR" b="1" dirty="0">
                <a:latin typeface="Garamond" pitchFamily="18" charset="0"/>
                <a:ea typeface="굴림" pitchFamily="34" charset="-127"/>
                <a:cs typeface="Arial" charset="0"/>
              </a:rPr>
              <a:t> </a:t>
            </a:r>
          </a:p>
          <a:p>
            <a:pPr>
              <a:defRPr/>
            </a:pPr>
            <a:endParaRPr lang="en-US" altLang="ko-KR" b="1" dirty="0">
              <a:latin typeface="Garamond" pitchFamily="18" charset="0"/>
              <a:ea typeface="굴림" pitchFamily="34" charset="-127"/>
              <a:cs typeface="Arial" charset="0"/>
            </a:endParaRPr>
          </a:p>
          <a:p>
            <a:pPr>
              <a:defRPr/>
            </a:pPr>
            <a:endParaRPr lang="en-US" altLang="ko-KR" sz="1000" i="1" dirty="0">
              <a:latin typeface="+mn-lt"/>
              <a:ea typeface="굴림" pitchFamily="34" charset="-127"/>
              <a:cs typeface="Arial" charset="0"/>
            </a:endParaRPr>
          </a:p>
          <a:p>
            <a:pPr>
              <a:defRPr/>
            </a:pPr>
            <a:r>
              <a:rPr lang="en-US" altLang="ko-KR" i="1" dirty="0">
                <a:solidFill>
                  <a:schemeClr val="accent2"/>
                </a:solidFill>
                <a:latin typeface="+mn-lt"/>
                <a:ea typeface="굴림" pitchFamily="34" charset="-127"/>
                <a:cs typeface="Arial" charset="0"/>
              </a:rPr>
              <a:t>Contact us </a:t>
            </a:r>
          </a:p>
          <a:p>
            <a:pPr>
              <a:defRPr/>
            </a:pPr>
            <a:r>
              <a:rPr lang="en-US" altLang="ko-KR" i="1" dirty="0">
                <a:solidFill>
                  <a:schemeClr val="accent2"/>
                </a:solidFill>
                <a:latin typeface="+mn-lt"/>
                <a:ea typeface="굴림" pitchFamily="34" charset="-127"/>
                <a:cs typeface="Arial" charset="0"/>
              </a:rPr>
              <a:t>and we will help you </a:t>
            </a:r>
          </a:p>
          <a:p>
            <a:pPr>
              <a:defRPr/>
            </a:pPr>
            <a:r>
              <a:rPr lang="en-US" altLang="ko-KR" i="1" dirty="0">
                <a:solidFill>
                  <a:schemeClr val="accent2"/>
                </a:solidFill>
                <a:latin typeface="+mn-lt"/>
                <a:ea typeface="굴림" pitchFamily="34" charset="-127"/>
                <a:cs typeface="Arial" charset="0"/>
              </a:rPr>
              <a:t>find exactly what you need!! </a:t>
            </a:r>
            <a:r>
              <a:rPr lang="en-US" altLang="ko-KR" sz="1600" i="1" dirty="0">
                <a:solidFill>
                  <a:schemeClr val="accent2"/>
                </a:solidFill>
                <a:latin typeface="+mn-lt"/>
                <a:ea typeface="굴림" pitchFamily="34" charset="-127"/>
                <a:cs typeface="Arial" charset="0"/>
              </a:rPr>
              <a:t> </a:t>
            </a:r>
          </a:p>
          <a:p>
            <a:pPr>
              <a:defRPr/>
            </a:pPr>
            <a:endParaRPr lang="en-US" altLang="ko-KR" sz="1600" i="1" dirty="0">
              <a:solidFill>
                <a:schemeClr val="accent2"/>
              </a:solidFill>
              <a:effectLst>
                <a:outerShdw blurRad="38100" dist="38100" dir="2700000" algn="tl">
                  <a:srgbClr val="C0C0C0"/>
                </a:outerShdw>
              </a:effectLst>
              <a:latin typeface="Garamond" pitchFamily="18" charset="0"/>
              <a:ea typeface="굴림" pitchFamily="34" charset="-127"/>
              <a:cs typeface="Arial" charset="0"/>
            </a:endParaRPr>
          </a:p>
          <a:p>
            <a:pPr>
              <a:defRPr/>
            </a:pPr>
            <a:endParaRPr lang="en-US" altLang="ko-KR" sz="1600" i="1" dirty="0">
              <a:solidFill>
                <a:schemeClr val="accent2"/>
              </a:solidFill>
              <a:effectLst>
                <a:outerShdw blurRad="38100" dist="38100" dir="2700000" algn="tl">
                  <a:srgbClr val="C0C0C0"/>
                </a:outerShdw>
              </a:effectLst>
              <a:latin typeface="Garamond" pitchFamily="18" charset="0"/>
              <a:ea typeface="굴림" pitchFamily="34" charset="-127"/>
              <a:cs typeface="Arial" charset="0"/>
            </a:endParaRPr>
          </a:p>
          <a:p>
            <a:pPr>
              <a:defRPr/>
            </a:pPr>
            <a:endParaRPr lang="en-US" altLang="ko-KR" sz="1200" dirty="0">
              <a:effectLst>
                <a:outerShdw blurRad="38100" dist="38100" dir="2700000" algn="tl">
                  <a:srgbClr val="C0C0C0"/>
                </a:outerShdw>
              </a:effectLst>
              <a:latin typeface="Garamond" pitchFamily="18" charset="0"/>
              <a:ea typeface="굴림" pitchFamily="34" charset="-127"/>
              <a:cs typeface="Arial" charset="0"/>
            </a:endParaRPr>
          </a:p>
        </p:txBody>
      </p:sp>
      <p:sp>
        <p:nvSpPr>
          <p:cNvPr id="29714" name="Rectangle 3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78934" name="Group 86"/>
          <p:cNvGraphicFramePr>
            <a:graphicFrameLocks noGrp="1"/>
          </p:cNvGraphicFramePr>
          <p:nvPr>
            <p:extLst>
              <p:ext uri="{D42A27DB-BD31-4B8C-83A1-F6EECF244321}">
                <p14:modId xmlns:p14="http://schemas.microsoft.com/office/powerpoint/2010/main" val="2737963570"/>
              </p:ext>
            </p:extLst>
          </p:nvPr>
        </p:nvGraphicFramePr>
        <p:xfrm>
          <a:off x="4648200" y="3810000"/>
          <a:ext cx="3733800" cy="2286000"/>
        </p:xfrm>
        <a:graphic>
          <a:graphicData uri="http://schemas.openxmlformats.org/drawingml/2006/table">
            <a:tbl>
              <a:tblPr>
                <a:effectLst/>
              </a:tblPr>
              <a:tblGrid>
                <a:gridCol w="3733800"/>
              </a:tblGrid>
              <a:tr h="2286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ko-KR" sz="1200" b="0" i="1" u="none" strike="noStrike" cap="none" normalizeH="0" baseline="0" dirty="0" smtClean="0">
                        <a:ln>
                          <a:noFill/>
                        </a:ln>
                        <a:solidFill>
                          <a:srgbClr val="4A452A"/>
                        </a:solidFill>
                        <a:effectLst/>
                        <a:latin typeface="Verdana" pitchFamily="34" charset="0"/>
                        <a:ea typeface="굴림" pitchFamily="34" charset="-127"/>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ko-KR" sz="1400" b="0" i="1" u="none" strike="noStrike" cap="none" normalizeH="0" baseline="0" dirty="0" smtClean="0">
                          <a:ln>
                            <a:noFill/>
                          </a:ln>
                          <a:solidFill>
                            <a:srgbClr val="4A452A"/>
                          </a:solidFill>
                          <a:effectLst/>
                          <a:latin typeface="+mn-lt"/>
                          <a:ea typeface="굴림" pitchFamily="34" charset="-127"/>
                          <a:cs typeface="Arial" charset="0"/>
                        </a:rPr>
                        <a:t>Your FIRST step . . .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ko-KR" sz="1400" b="0" i="0" u="none" strike="noStrike" cap="none" normalizeH="0" baseline="0" dirty="0" smtClean="0">
                        <a:ln>
                          <a:noFill/>
                        </a:ln>
                        <a:solidFill>
                          <a:srgbClr val="4A452A"/>
                        </a:solidFill>
                        <a:effectLst/>
                        <a:latin typeface="+mn-lt"/>
                        <a:ea typeface="굴림" pitchFamily="34" charset="-127"/>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ko-KR" sz="1400" b="0" i="0" u="none" strike="noStrike" cap="none" normalizeH="0" baseline="0" dirty="0" smtClean="0">
                          <a:ln>
                            <a:noFill/>
                          </a:ln>
                          <a:solidFill>
                            <a:srgbClr val="4A452A"/>
                          </a:solidFill>
                          <a:effectLst/>
                          <a:latin typeface="+mn-lt"/>
                          <a:ea typeface="굴림" pitchFamily="34" charset="-127"/>
                          <a:cs typeface="Arial" charset="0"/>
                        </a:rPr>
                        <a:t>Telephone:  +1 248 672-1644</a:t>
                      </a:r>
                    </a:p>
                    <a:p>
                      <a:pPr marL="914400" marR="0" lvl="2" indent="0" algn="l" defTabSz="914400" rtl="0" eaLnBrk="1" fontAlgn="base" latinLnBrk="0" hangingPunct="1">
                        <a:lnSpc>
                          <a:spcPct val="100000"/>
                        </a:lnSpc>
                        <a:spcBef>
                          <a:spcPct val="20000"/>
                        </a:spcBef>
                        <a:spcAft>
                          <a:spcPct val="0"/>
                        </a:spcAft>
                        <a:buClr>
                          <a:schemeClr val="accent2"/>
                        </a:buClr>
                        <a:buSzPct val="60000"/>
                        <a:buFont typeface="Wingdings" pitchFamily="2" charset="2"/>
                        <a:buNone/>
                        <a:tabLst/>
                      </a:pPr>
                      <a:r>
                        <a:rPr kumimoji="0" lang="en-US" altLang="ko-KR" sz="1400" b="0" i="0" u="none" strike="noStrike" cap="none" normalizeH="0" baseline="0" dirty="0" smtClean="0">
                          <a:ln>
                            <a:noFill/>
                          </a:ln>
                          <a:solidFill>
                            <a:srgbClr val="4A452A"/>
                          </a:solidFill>
                          <a:effectLst/>
                          <a:latin typeface="+mn-lt"/>
                          <a:ea typeface="굴림" pitchFamily="34" charset="-127"/>
                          <a:cs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ko-KR" sz="1400" b="0" i="0" u="none" strike="noStrike" cap="none" normalizeH="0" baseline="0" dirty="0" smtClean="0">
                          <a:ln>
                            <a:noFill/>
                          </a:ln>
                          <a:solidFill>
                            <a:srgbClr val="4A452A"/>
                          </a:solidFill>
                          <a:effectLst/>
                          <a:latin typeface="+mn-lt"/>
                          <a:ea typeface="굴림" pitchFamily="34" charset="-127"/>
                          <a:cs typeface="Arial" charset="0"/>
                        </a:rPr>
                        <a:t>Email: </a:t>
                      </a:r>
                      <a:r>
                        <a:rPr kumimoji="0" lang="en-US" altLang="ko-KR" sz="1400" b="0" i="0" u="none" strike="noStrike" cap="none" normalizeH="0" baseline="0" dirty="0" smtClean="0">
                          <a:ln>
                            <a:noFill/>
                          </a:ln>
                          <a:solidFill>
                            <a:srgbClr val="4A452A"/>
                          </a:solidFill>
                          <a:effectLst/>
                          <a:latin typeface="+mn-lt"/>
                          <a:ea typeface="굴림" pitchFamily="34" charset="-127"/>
                          <a:cs typeface="Arial" charset="0"/>
                          <a:hlinkClick r:id="rId15"/>
                        </a:rPr>
                        <a:t>RMiller@RichardMillerAssociates.com</a:t>
                      </a:r>
                      <a:endParaRPr kumimoji="0" lang="en-US" altLang="ko-KR" sz="1400" b="0" i="0" u="none" strike="noStrike" cap="none" normalizeH="0" baseline="0" dirty="0" smtClean="0">
                        <a:ln>
                          <a:noFill/>
                        </a:ln>
                        <a:solidFill>
                          <a:srgbClr val="4A452A"/>
                        </a:solidFill>
                        <a:effectLst/>
                        <a:latin typeface="+mn-lt"/>
                        <a:ea typeface="굴림" pitchFamily="34" charset="-127"/>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ko-KR" sz="1400" b="0" i="0" u="none" strike="noStrike" cap="none" normalizeH="0" baseline="0" dirty="0" smtClean="0">
                        <a:ln>
                          <a:noFill/>
                        </a:ln>
                        <a:solidFill>
                          <a:srgbClr val="4A452A"/>
                        </a:solidFill>
                        <a:effectLst/>
                        <a:latin typeface="+mn-lt"/>
                        <a:ea typeface="굴림" pitchFamily="34" charset="-127"/>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ko-KR" sz="1400" b="0" i="0" u="none" strike="noStrike" cap="none" normalizeH="0" baseline="0" dirty="0" smtClean="0">
                          <a:ln>
                            <a:noFill/>
                          </a:ln>
                          <a:solidFill>
                            <a:srgbClr val="4A452A"/>
                          </a:solidFill>
                          <a:effectLst/>
                          <a:latin typeface="+mn-lt"/>
                          <a:ea typeface="굴림" pitchFamily="34" charset="-127"/>
                          <a:cs typeface="Arial" charset="0"/>
                        </a:rPr>
                        <a:t>Feel free to write or call anytime!</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200" b="0" i="0" u="none" strike="noStrike" cap="none" normalizeH="0" baseline="0" dirty="0" smtClean="0">
                        <a:ln>
                          <a:noFill/>
                        </a:ln>
                        <a:solidFill>
                          <a:schemeClr val="bg1"/>
                        </a:solidFill>
                        <a:effectLst>
                          <a:outerShdw blurRad="38100" dist="38100" dir="2700000" algn="tl">
                            <a:srgbClr val="000000"/>
                          </a:outerShdw>
                        </a:effectLst>
                        <a:latin typeface="Verdana" pitchFamily="34" charset="0"/>
                        <a:cs typeface="Arial" charset="0"/>
                      </a:endParaRPr>
                    </a:p>
                  </a:txBody>
                  <a:tcP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DEADA"/>
                    </a:solidFill>
                  </a:tcPr>
                </a:tc>
              </a:tr>
            </a:tbl>
          </a:graphicData>
        </a:graphic>
      </p:graphicFrame>
      <p:pic>
        <p:nvPicPr>
          <p:cNvPr id="29721" name="Picture 69" descr="C:\Documents and Settings\Richard Miller\My Documents\CPI Web Site 2005\7732\without_fl\images\menu_01.jpg">
            <a:hlinkClick r:id="rId16"/>
          </p:cNvPr>
          <p:cNvPicPr>
            <a:picLocks noChangeAspect="1" noChangeArrowheads="1"/>
          </p:cNvPicPr>
          <p:nvPr/>
        </p:nvPicPr>
        <p:blipFill>
          <a:blip r:link="rId17">
            <a:extLst>
              <a:ext uri="{28A0092B-C50C-407E-A947-70E740481C1C}">
                <a14:useLocalDpi xmlns:a14="http://schemas.microsoft.com/office/drawing/2010/main" val="0"/>
              </a:ext>
            </a:extLst>
          </a:blip>
          <a:srcRect/>
          <a:stretch>
            <a:fillRect/>
          </a:stretch>
        </p:blipFill>
        <p:spPr bwMode="auto">
          <a:xfrm>
            <a:off x="2066925" y="822325"/>
            <a:ext cx="120015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2" name="Picture 70" descr="C:\Documents and Settings\Richard Miller\My Documents\CPI Web Site 2005\7732\without_fl\images\menu_02.jpg">
            <a:hlinkClick r:id="rId18"/>
          </p:cNvPr>
          <p:cNvPicPr>
            <a:picLocks noChangeAspect="1" noChangeArrowheads="1"/>
          </p:cNvPicPr>
          <p:nvPr/>
        </p:nvPicPr>
        <p:blipFill>
          <a:blip r:link="rId19">
            <a:extLst>
              <a:ext uri="{28A0092B-C50C-407E-A947-70E740481C1C}">
                <a14:useLocalDpi xmlns:a14="http://schemas.microsoft.com/office/drawing/2010/main" val="0"/>
              </a:ext>
            </a:extLst>
          </a:blip>
          <a:srcRect/>
          <a:stretch>
            <a:fillRect/>
          </a:stretch>
        </p:blipFill>
        <p:spPr bwMode="auto">
          <a:xfrm>
            <a:off x="3263900" y="822325"/>
            <a:ext cx="1173163"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3" name="Picture 71" descr="C:\Documents and Settings\Richard Miller\My Documents\CPI Web Site 2005\7732\without_fl\images\menu_03.jpg">
            <a:hlinkClick r:id="rId20"/>
          </p:cNvPr>
          <p:cNvPicPr>
            <a:picLocks noChangeAspect="1" noChangeArrowheads="1"/>
          </p:cNvPicPr>
          <p:nvPr/>
        </p:nvPicPr>
        <p:blipFill>
          <a:blip r:link="rId21">
            <a:extLst>
              <a:ext uri="{28A0092B-C50C-407E-A947-70E740481C1C}">
                <a14:useLocalDpi xmlns:a14="http://schemas.microsoft.com/office/drawing/2010/main" val="0"/>
              </a:ext>
            </a:extLst>
          </a:blip>
          <a:srcRect/>
          <a:stretch>
            <a:fillRect/>
          </a:stretch>
        </p:blipFill>
        <p:spPr bwMode="auto">
          <a:xfrm>
            <a:off x="4433888" y="822325"/>
            <a:ext cx="1190625"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4" name="Picture 72" descr="C:\Documents and Settings\Richard Miller\My Documents\CPI Web Site 2005\7732\without_fl\images\menu_04.jpg">
            <a:hlinkClick r:id="rId22"/>
          </p:cNvPr>
          <p:cNvPicPr>
            <a:picLocks noChangeAspect="1" noChangeArrowheads="1"/>
          </p:cNvPicPr>
          <p:nvPr/>
        </p:nvPicPr>
        <p:blipFill>
          <a:blip r:link="rId23">
            <a:extLst>
              <a:ext uri="{28A0092B-C50C-407E-A947-70E740481C1C}">
                <a14:useLocalDpi xmlns:a14="http://schemas.microsoft.com/office/drawing/2010/main" val="0"/>
              </a:ext>
            </a:extLst>
          </a:blip>
          <a:srcRect/>
          <a:stretch>
            <a:fillRect/>
          </a:stretch>
        </p:blipFill>
        <p:spPr bwMode="auto">
          <a:xfrm>
            <a:off x="5626100" y="822325"/>
            <a:ext cx="120015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5" name="Picture 94" descr="fl_0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906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6" name="Picture 95" descr="fl_0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906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7" name="Picture 96" descr="fl_0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954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8" name="Picture 97" descr="flag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9002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9" name="Picture 98" descr="flag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2050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0" name="Picture 99" descr="Flag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5098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1" name="Picture 100" descr="flag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8194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2" name="Picture 101" descr="flag7"/>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1242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3" name="Picture 102" descr="flag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4290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4" name="Picture 103" descr="flag9"/>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7338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5" name="Picture 104" descr="flag10"/>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0386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6" name="Picture 105" descr="flag1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3434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7" name="Picture 106" descr="flag12"/>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6482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8" name="Picture 107" descr="flag2"/>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9530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9" name="Rectangle 110"/>
          <p:cNvSpPr>
            <a:spLocks noChangeArrowheads="1"/>
          </p:cNvSpPr>
          <p:nvPr/>
        </p:nvSpPr>
        <p:spPr bwMode="auto">
          <a:xfrm>
            <a:off x="0" y="6513513"/>
            <a:ext cx="9144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t" hangingPunct="0"/>
            <a:r>
              <a:rPr lang="en-US" sz="800">
                <a:solidFill>
                  <a:srgbClr val="FFFFFF"/>
                </a:solidFill>
                <a:latin typeface="Arial" pitchFamily="34" charset="0"/>
              </a:rPr>
              <a:t>Richard Miller Associates, LLC. © 2016</a:t>
            </a:r>
          </a:p>
        </p:txBody>
      </p:sp>
      <p:pic>
        <p:nvPicPr>
          <p:cNvPr id="29740" name="Picture 34" descr="C:\Users\RichardMiller\Documents\CPResearch -- RMA New Site\menu_01a.jp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057400" y="819150"/>
            <a:ext cx="120015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41" name="Picture 35" descr="C:\Users\RichardMiller\Documents\CPResearch -- RMA New Site\menu_02a.jp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448175" y="819150"/>
            <a:ext cx="117157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42" name="Picture 36" descr="C:\Users\RichardMiller\Documents\CPResearch -- RMA New Site\menu_03a.jp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257550" y="819150"/>
            <a:ext cx="119062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43" name="Picture 37" descr="C:\Users\RichardMiller\Documents\CPResearch -- RMA New Site\menu_04a.jp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619750" y="819150"/>
            <a:ext cx="120015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44" name="Rectangle 226"/>
          <p:cNvSpPr>
            <a:spLocks noChangeArrowheads="1"/>
          </p:cNvSpPr>
          <p:nvPr/>
        </p:nvSpPr>
        <p:spPr bwMode="auto">
          <a:xfrm>
            <a:off x="565150" y="-296863"/>
            <a:ext cx="5378450" cy="135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en-US">
                <a:latin typeface="Arial" pitchFamily="34" charset="0"/>
              </a:rPr>
              <a:t> </a:t>
            </a:r>
          </a:p>
          <a:p>
            <a:pPr algn="r" eaLnBrk="0" hangingPunct="0"/>
            <a:r>
              <a:rPr lang="en-US" sz="2800" b="1" i="1">
                <a:solidFill>
                  <a:srgbClr val="4A452A"/>
                </a:solidFill>
                <a:latin typeface="Times New Roman" pitchFamily="18" charset="0"/>
                <a:cs typeface="Times New Roman" pitchFamily="18" charset="0"/>
              </a:rPr>
              <a:t>Richard Miller Associates, LLC</a:t>
            </a:r>
            <a:endParaRPr lang="en-US">
              <a:solidFill>
                <a:srgbClr val="4A452A"/>
              </a:solidFill>
              <a:latin typeface="Arial" pitchFamily="34" charset="0"/>
            </a:endParaRPr>
          </a:p>
          <a:p>
            <a:pPr algn="r" eaLnBrk="0" hangingPunct="0"/>
            <a:r>
              <a:rPr lang="en-US">
                <a:latin typeface="Arial" pitchFamily="34" charset="0"/>
              </a:rPr>
              <a:t> </a:t>
            </a:r>
          </a:p>
          <a:p>
            <a:pPr algn="r" eaLnBrk="0" hangingPunct="0"/>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endParaRPr lang="en-US" sz="900">
              <a:latin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p:txBody>
          <a:bodyPr/>
          <a:lstStyle/>
          <a:p>
            <a:pPr eaLnBrk="1" hangingPunct="1"/>
            <a:r>
              <a:rPr lang="en-US" dirty="0" smtClean="0"/>
              <a:t>Richard Miller Associates, LLC</a:t>
            </a:r>
          </a:p>
        </p:txBody>
      </p:sp>
      <p:sp>
        <p:nvSpPr>
          <p:cNvPr id="30723" name="Subtitle 2"/>
          <p:cNvSpPr>
            <a:spLocks noGrp="1"/>
          </p:cNvSpPr>
          <p:nvPr>
            <p:ph type="subTitle" idx="1"/>
          </p:nvPr>
        </p:nvSpPr>
        <p:spPr>
          <a:xfrm>
            <a:off x="594360" y="3429000"/>
            <a:ext cx="7955280" cy="1190625"/>
          </a:xfrm>
        </p:spPr>
        <p:txBody>
          <a:bodyPr/>
          <a:lstStyle/>
          <a:p>
            <a:pPr eaLnBrk="1" hangingPunct="1">
              <a:spcBef>
                <a:spcPts val="0"/>
              </a:spcBef>
            </a:pPr>
            <a:r>
              <a:rPr lang="en-US" dirty="0" smtClean="0">
                <a:solidFill>
                  <a:srgbClr val="0070C0"/>
                </a:solidFill>
              </a:rPr>
              <a:t>Thank you and </a:t>
            </a:r>
          </a:p>
          <a:p>
            <a:pPr eaLnBrk="1" hangingPunct="1">
              <a:spcBef>
                <a:spcPts val="0"/>
              </a:spcBef>
            </a:pPr>
            <a:r>
              <a:rPr lang="en-US" dirty="0" smtClean="0">
                <a:solidFill>
                  <a:srgbClr val="0070C0"/>
                </a:solidFill>
              </a:rPr>
              <a:t>we look forward to working with your Teams !!</a:t>
            </a:r>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143000"/>
            <a:ext cx="274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25" descr="C:\Users\dickm\Pictures\MOTIF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4525" y="4619625"/>
            <a:ext cx="6858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26" descr="C:\Users\dickm\Pictures\MOTIF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6213" y="4619625"/>
            <a:ext cx="6858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27" descr="C:\Users\dickm\Pictures\MOTIF0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9488" y="4619625"/>
            <a:ext cx="6858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28" descr="C:\Users\dickm\Pictures\MOTIF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2763" y="4619625"/>
            <a:ext cx="6858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29" descr="C:\Users\dickm\Pictures\MOTIF0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6038" y="4619625"/>
            <a:ext cx="6858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30" descr="C:\Users\dickm\Pictures\MOTIF09.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97725" y="4619625"/>
            <a:ext cx="6858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31" descr="C:\Users\dickm\Pictures\MOTIF1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01000" y="4619625"/>
            <a:ext cx="6858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5" descr="C:\Users\dickm\Pictures\MOTIF0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4700" y="4619625"/>
            <a:ext cx="6858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7" descr="C:\Users\dickm\Pictures\MOTIF02.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77975" y="4619625"/>
            <a:ext cx="6858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24" descr="C:\Users\dickm\Pictures\MOTIF03.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81250" y="4619625"/>
            <a:ext cx="6858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7239000" y="9525"/>
            <a:ext cx="1885950" cy="81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099" name="Rectangle 3"/>
          <p:cNvSpPr>
            <a:spLocks noChangeArrowheads="1"/>
          </p:cNvSpPr>
          <p:nvPr/>
        </p:nvSpPr>
        <p:spPr bwMode="auto">
          <a:xfrm>
            <a:off x="1295400" y="3657600"/>
            <a:ext cx="7239000" cy="3085460"/>
          </a:xfrm>
          <a:prstGeom prst="rect">
            <a:avLst/>
          </a:prstGeom>
          <a:solidFill>
            <a:srgbClr val="FDEADA"/>
          </a:solidFill>
          <a:ln>
            <a:noFill/>
          </a:ln>
          <a:effectLst>
            <a:softEdge rad="635000"/>
          </a:effectLst>
        </p:spPr>
        <p:txBody>
          <a:bodyPr wrap="square">
            <a:spAutoFit/>
          </a:bodyPr>
          <a:lstStyle/>
          <a:p>
            <a:pPr>
              <a:defRPr/>
            </a:pPr>
            <a:r>
              <a:rPr lang="en-US" sz="2400" b="1" i="1" dirty="0">
                <a:solidFill>
                  <a:srgbClr val="4A452A"/>
                </a:solidFill>
                <a:latin typeface="+mn-lt"/>
                <a:cs typeface="Times New Roman" pitchFamily="18" charset="0"/>
              </a:rPr>
              <a:t> </a:t>
            </a:r>
            <a:r>
              <a:rPr lang="en-US" sz="2400" b="1" i="1" dirty="0">
                <a:solidFill>
                  <a:srgbClr val="0070C0"/>
                </a:solidFill>
                <a:latin typeface="+mn-lt"/>
                <a:cs typeface="Times New Roman" pitchFamily="18" charset="0"/>
              </a:rPr>
              <a:t>The Global Perspective</a:t>
            </a:r>
          </a:p>
          <a:p>
            <a:pPr>
              <a:defRPr/>
            </a:pPr>
            <a:r>
              <a:rPr lang="en-US" sz="1600" dirty="0">
                <a:latin typeface="+mn-lt"/>
                <a:cs typeface="Arial" charset="0"/>
              </a:rPr>
              <a:t>Since starting in the business of marketing research in the USA over 30 years ago by assisting those with marketing research needs and then traveling extensively throughout the world, our company has established itself in the global arena by providing the North American perspective.</a:t>
            </a:r>
          </a:p>
          <a:p>
            <a:pPr>
              <a:defRPr/>
            </a:pPr>
            <a:endParaRPr lang="en-US" sz="1050" dirty="0">
              <a:latin typeface="+mn-lt"/>
              <a:cs typeface="Arial" charset="0"/>
            </a:endParaRPr>
          </a:p>
          <a:p>
            <a:pPr>
              <a:defRPr/>
            </a:pPr>
            <a:r>
              <a:rPr lang="en-US" sz="1600" dirty="0">
                <a:latin typeface="+mn-lt"/>
                <a:cs typeface="Arial" charset="0"/>
              </a:rPr>
              <a:t>As we work with clients in the USA, Europe, Korea, Japan, or Asia in providing Marketing Research Services and  Data Collection, we give input to the added dimensional challenge of cultural differences, language barriers, and foreign products and services.</a:t>
            </a:r>
          </a:p>
          <a:p>
            <a:pPr>
              <a:defRPr/>
            </a:pPr>
            <a:r>
              <a:rPr lang="en-US" sz="1600" b="1" i="1" dirty="0">
                <a:solidFill>
                  <a:srgbClr val="0070C0"/>
                </a:solidFill>
                <a:latin typeface="+mn-lt"/>
                <a:cs typeface="Arial" charset="0"/>
              </a:rPr>
              <a:t>It’s our passion and it is what we love to do with . . .</a:t>
            </a:r>
          </a:p>
          <a:p>
            <a:pPr>
              <a:defRPr/>
            </a:pPr>
            <a:r>
              <a:rPr lang="en-US" sz="1600" b="1" i="1" dirty="0">
                <a:solidFill>
                  <a:srgbClr val="0070C0"/>
                </a:solidFill>
                <a:latin typeface="+mn-lt"/>
                <a:cs typeface="Arial" charset="0"/>
              </a:rPr>
              <a:t>Working with and representing the needs for marketing </a:t>
            </a:r>
            <a:r>
              <a:rPr lang="en-US" sz="1600" b="1" i="1" dirty="0" smtClean="0">
                <a:solidFill>
                  <a:srgbClr val="0070C0"/>
                </a:solidFill>
                <a:latin typeface="+mn-lt"/>
                <a:cs typeface="Arial" charset="0"/>
              </a:rPr>
              <a:t>research </a:t>
            </a:r>
            <a:r>
              <a:rPr lang="en-US" sz="1600" b="1" i="1" dirty="0">
                <a:solidFill>
                  <a:srgbClr val="0070C0"/>
                </a:solidFill>
                <a:latin typeface="+mn-lt"/>
                <a:cs typeface="Arial" charset="0"/>
              </a:rPr>
              <a:t>in North America</a:t>
            </a:r>
            <a:r>
              <a:rPr lang="en-US" sz="1600" b="1" i="1" dirty="0">
                <a:latin typeface="Garamond" pitchFamily="18" charset="0"/>
                <a:cs typeface="Arial" charset="0"/>
              </a:rPr>
              <a:t>.</a:t>
            </a:r>
            <a:endParaRPr lang="en-US" sz="2800" b="1" i="1" dirty="0">
              <a:solidFill>
                <a:srgbClr val="F8E7B1"/>
              </a:solidFill>
              <a:latin typeface="Times New Roman" pitchFamily="18" charset="0"/>
              <a:cs typeface="Times New Roman" pitchFamily="18" charset="0"/>
            </a:endParaRPr>
          </a:p>
        </p:txBody>
      </p:sp>
      <p:pic>
        <p:nvPicPr>
          <p:cNvPr id="5124" name="Picture 89" descr="C:\Documents and Settings\Richard Miller\My Documents\CPI Web Site 2005\7732\without_fl\images\menu_01.jpg">
            <a:hlinkClick r:id="rId3"/>
          </p:cNvPr>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2066925" y="822325"/>
            <a:ext cx="120015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0" descr="C:\Documents and Settings\Richard Miller\My Documents\CPI Web Site 2005\7732\without_fl\images\menu_02.jpg">
            <a:hlinkClick r:id="rId5"/>
          </p:cNvPr>
          <p:cNvPicPr>
            <a:picLocks noChangeAspect="1" noChangeArrowheads="1"/>
          </p:cNvPicPr>
          <p:nvPr/>
        </p:nvPicPr>
        <p:blipFill>
          <a:blip r:link="rId6">
            <a:extLst>
              <a:ext uri="{28A0092B-C50C-407E-A947-70E740481C1C}">
                <a14:useLocalDpi xmlns:a14="http://schemas.microsoft.com/office/drawing/2010/main" val="0"/>
              </a:ext>
            </a:extLst>
          </a:blip>
          <a:srcRect/>
          <a:stretch>
            <a:fillRect/>
          </a:stretch>
        </p:blipFill>
        <p:spPr bwMode="auto">
          <a:xfrm>
            <a:off x="3263900" y="822325"/>
            <a:ext cx="1173163"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91" descr="C:\Documents and Settings\Richard Miller\My Documents\CPI Web Site 2005\7732\without_fl\images\menu_03.jpg">
            <a:hlinkClick r:id="rId7"/>
          </p:cNvPr>
          <p:cNvPicPr>
            <a:picLocks noChangeAspect="1" noChangeArrowheads="1"/>
          </p:cNvPicPr>
          <p:nvPr/>
        </p:nvPicPr>
        <p:blipFill>
          <a:blip r:link="rId8">
            <a:extLst>
              <a:ext uri="{28A0092B-C50C-407E-A947-70E740481C1C}">
                <a14:useLocalDpi xmlns:a14="http://schemas.microsoft.com/office/drawing/2010/main" val="0"/>
              </a:ext>
            </a:extLst>
          </a:blip>
          <a:srcRect/>
          <a:stretch>
            <a:fillRect/>
          </a:stretch>
        </p:blipFill>
        <p:spPr bwMode="auto">
          <a:xfrm>
            <a:off x="4433888" y="822325"/>
            <a:ext cx="1190625"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92" descr="C:\Documents and Settings\Richard Miller\My Documents\CPI Web Site 2005\7732\without_fl\images\menu_04.jpg">
            <a:hlinkClick r:id="rId9"/>
          </p:cNvPr>
          <p:cNvPicPr>
            <a:picLocks noChangeAspect="1" noChangeArrowheads="1"/>
          </p:cNvPicPr>
          <p:nvPr/>
        </p:nvPicPr>
        <p:blipFill>
          <a:blip r:link="rId10">
            <a:extLst>
              <a:ext uri="{28A0092B-C50C-407E-A947-70E740481C1C}">
                <a14:useLocalDpi xmlns:a14="http://schemas.microsoft.com/office/drawing/2010/main" val="0"/>
              </a:ext>
            </a:extLst>
          </a:blip>
          <a:srcRect/>
          <a:stretch>
            <a:fillRect/>
          </a:stretch>
        </p:blipFill>
        <p:spPr bwMode="auto">
          <a:xfrm>
            <a:off x="5626100" y="822325"/>
            <a:ext cx="120015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96" descr="C:\Documents and Settings\Richard Miller\My Documents\CPI Web Site 2005\7732\without_fl\images\spacer.gif"/>
          <p:cNvPicPr>
            <a:picLocks noChangeAspect="1" noChangeArrowheads="1"/>
          </p:cNvPicPr>
          <p:nvPr/>
        </p:nvPicPr>
        <p:blipFill>
          <a:blip r:link="rId11">
            <a:extLst>
              <a:ext uri="{28A0092B-C50C-407E-A947-70E740481C1C}">
                <a14:useLocalDpi xmlns:a14="http://schemas.microsoft.com/office/drawing/2010/main" val="0"/>
              </a:ext>
            </a:extLst>
          </a:blip>
          <a:srcRect/>
          <a:stretch>
            <a:fillRect/>
          </a:stretch>
        </p:blipFill>
        <p:spPr bwMode="auto">
          <a:xfrm>
            <a:off x="671513" y="6202363"/>
            <a:ext cx="9525" cy="2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41" descr="fl_0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06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242" descr="fl_0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06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243" descr="fl_0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954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244" descr="flag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02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245" descr="flag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050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246" descr="Flag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098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247" descr="flag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194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248" descr="flag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1242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249" descr="flag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290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250" descr="flag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7338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Picture 251" descr="flag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0386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 name="Picture 252" descr="flag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3434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Picture 253" descr="flag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6482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2" name="Picture 254" descr="flag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9530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Picture 34" descr="C:\Users\RichardMiller\Documents\CPResearch -- RMA New Site\menu_01a.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057400" y="819150"/>
            <a:ext cx="120015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4" name="Picture 35" descr="C:\Users\RichardMiller\Documents\CPResearch -- RMA New Site\menu_02a.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448175" y="819150"/>
            <a:ext cx="117157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5" name="Picture 36" descr="C:\Users\RichardMiller\Documents\CPResearch -- RMA New Site\menu_03a.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257550" y="819150"/>
            <a:ext cx="119062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6" name="Picture 37" descr="C:\Users\RichardMiller\Documents\CPResearch -- RMA New Site\menu_04a.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619750" y="819150"/>
            <a:ext cx="120015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8" name="Picture 2" descr="http://rds.yahoo.com/_ylt=A0WTefRd0_9MAV8A0r6jzbkF/SIG=13gdfhpil/EXP=1291920605/**http%3a/static-p4.fotolia.com/jpg/00/00/44/07/400_F_440799_ono6G4jWp8IjXLmwj2qURj2L8nym4k.jpg"/>
          <p:cNvPicPr>
            <a:picLocks noChangeAspect="1" noChangeArrowheads="1"/>
          </p:cNvPicPr>
          <p:nvPr/>
        </p:nvPicPr>
        <p:blipFill>
          <a:blip r:embed="rId30" cstate="print"/>
          <a:srcRect/>
          <a:stretch>
            <a:fillRect/>
          </a:stretch>
        </p:blipFill>
        <p:spPr bwMode="auto">
          <a:xfrm>
            <a:off x="6934200" y="1219200"/>
            <a:ext cx="2011680" cy="2011680"/>
          </a:xfrm>
          <a:prstGeom prst="ellipse">
            <a:avLst/>
          </a:prstGeom>
          <a:ln>
            <a:noFill/>
          </a:ln>
          <a:effectLst>
            <a:softEdge rad="112500"/>
          </a:effectLst>
        </p:spPr>
      </p:pic>
      <p:sp>
        <p:nvSpPr>
          <p:cNvPr id="5148" name="Rectangle 226"/>
          <p:cNvSpPr>
            <a:spLocks noChangeArrowheads="1"/>
          </p:cNvSpPr>
          <p:nvPr/>
        </p:nvSpPr>
        <p:spPr bwMode="auto">
          <a:xfrm>
            <a:off x="565150" y="-296863"/>
            <a:ext cx="5378450" cy="135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en-US">
                <a:latin typeface="Arial" pitchFamily="34" charset="0"/>
              </a:rPr>
              <a:t> </a:t>
            </a:r>
          </a:p>
          <a:p>
            <a:pPr algn="r" eaLnBrk="0" hangingPunct="0"/>
            <a:r>
              <a:rPr lang="en-US" sz="2800" b="1" i="1">
                <a:solidFill>
                  <a:srgbClr val="4A452A"/>
                </a:solidFill>
                <a:latin typeface="Times New Roman" pitchFamily="18" charset="0"/>
                <a:cs typeface="Times New Roman" pitchFamily="18" charset="0"/>
              </a:rPr>
              <a:t>Richard Miller Associates, LLC</a:t>
            </a:r>
            <a:endParaRPr lang="en-US">
              <a:solidFill>
                <a:srgbClr val="4A452A"/>
              </a:solidFill>
              <a:latin typeface="Arial" pitchFamily="34" charset="0"/>
            </a:endParaRPr>
          </a:p>
          <a:p>
            <a:pPr algn="r" eaLnBrk="0" hangingPunct="0"/>
            <a:r>
              <a:rPr lang="en-US">
                <a:latin typeface="Arial" pitchFamily="34" charset="0"/>
              </a:rPr>
              <a:t> </a:t>
            </a:r>
          </a:p>
          <a:p>
            <a:pPr algn="r" eaLnBrk="0" hangingPunct="0"/>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endParaRPr lang="en-US" sz="900">
              <a:latin typeface="Arial" pitchFamily="34" charset="0"/>
            </a:endParaRPr>
          </a:p>
        </p:txBody>
      </p:sp>
      <p:sp>
        <p:nvSpPr>
          <p:cNvPr id="29" name="Rectangle 28"/>
          <p:cNvSpPr/>
          <p:nvPr/>
        </p:nvSpPr>
        <p:spPr>
          <a:xfrm>
            <a:off x="7239000" y="9525"/>
            <a:ext cx="1885950" cy="81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73" name="Picture 29" descr="C:\Users\dickm\Pictures\1Signature\RMA Excellen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0254" y="1491892"/>
            <a:ext cx="2286000" cy="1098908"/>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3075" name="Rectangle 3"/>
          <p:cNvSpPr>
            <a:spLocks noChangeArrowheads="1"/>
          </p:cNvSpPr>
          <p:nvPr/>
        </p:nvSpPr>
        <p:spPr bwMode="auto">
          <a:xfrm>
            <a:off x="671513" y="3629025"/>
            <a:ext cx="8472487" cy="2708434"/>
          </a:xfrm>
          <a:prstGeom prst="rect">
            <a:avLst/>
          </a:prstGeom>
          <a:solidFill>
            <a:srgbClr val="FDEADA"/>
          </a:solidFill>
          <a:ln w="9525">
            <a:noFill/>
            <a:miter lim="800000"/>
            <a:headEnd/>
            <a:tailEnd/>
          </a:ln>
          <a:effectLst>
            <a:softEdge rad="635000"/>
          </a:effectLst>
        </p:spPr>
        <p:txBody>
          <a:bodyPr>
            <a:spAutoFit/>
          </a:bodyPr>
          <a:lstStyle/>
          <a:p>
            <a:pPr eaLnBrk="0" fontAlgn="t" hangingPunct="0">
              <a:defRPr/>
            </a:pPr>
            <a:r>
              <a:rPr lang="en-US" sz="2400" b="1" i="1" dirty="0" smtClean="0">
                <a:solidFill>
                  <a:srgbClr val="0070C0"/>
                </a:solidFill>
                <a:latin typeface="+mn-lt"/>
                <a:cs typeface="Times New Roman" pitchFamily="18" charset="0"/>
              </a:rPr>
              <a:t>Our Teams</a:t>
            </a:r>
            <a:endParaRPr lang="en-US" sz="2400" dirty="0">
              <a:solidFill>
                <a:srgbClr val="0070C0"/>
              </a:solidFill>
              <a:effectLst>
                <a:outerShdw blurRad="38100" dist="38100" dir="2700000" algn="tl">
                  <a:srgbClr val="C0C0C0"/>
                </a:outerShdw>
              </a:effectLst>
              <a:latin typeface="+mn-lt"/>
              <a:cs typeface="Arial" charset="0"/>
            </a:endParaRPr>
          </a:p>
          <a:p>
            <a:pPr eaLnBrk="0" fontAlgn="t" hangingPunct="0">
              <a:defRPr/>
            </a:pPr>
            <a:r>
              <a:rPr lang="en-US" sz="1600" dirty="0">
                <a:latin typeface="+mn-lt"/>
                <a:cs typeface="Arial" charset="0"/>
              </a:rPr>
              <a:t>Richard Miller Associates can </a:t>
            </a:r>
            <a:r>
              <a:rPr lang="en-US" sz="1600" dirty="0" smtClean="0">
                <a:latin typeface="+mn-lt"/>
                <a:cs typeface="Arial" charset="0"/>
              </a:rPr>
              <a:t>put together a team for </a:t>
            </a:r>
            <a:endParaRPr lang="en-US" sz="1400" dirty="0">
              <a:solidFill>
                <a:schemeClr val="tx1">
                  <a:lumMod val="95000"/>
                  <a:lumOff val="5000"/>
                </a:schemeClr>
              </a:solidFill>
              <a:latin typeface="+mn-lt"/>
              <a:cs typeface="Arial" charset="0"/>
            </a:endParaRPr>
          </a:p>
          <a:p>
            <a:pPr marL="628650" lvl="1" indent="-171450">
              <a:buFont typeface="Arial" charset="0"/>
              <a:buChar char="•"/>
              <a:defRPr/>
            </a:pPr>
            <a:r>
              <a:rPr lang="en-US" sz="1400" dirty="0">
                <a:solidFill>
                  <a:schemeClr val="tx1">
                    <a:lumMod val="95000"/>
                    <a:lumOff val="5000"/>
                  </a:schemeClr>
                </a:solidFill>
                <a:latin typeface="+mn-lt"/>
                <a:cs typeface="Arial" charset="0"/>
              </a:rPr>
              <a:t>Our </a:t>
            </a:r>
            <a:r>
              <a:rPr lang="en-US" sz="1400" dirty="0" smtClean="0">
                <a:solidFill>
                  <a:schemeClr val="tx1">
                    <a:lumMod val="95000"/>
                    <a:lumOff val="5000"/>
                  </a:schemeClr>
                </a:solidFill>
                <a:latin typeface="+mn-lt"/>
                <a:cs typeface="Arial" charset="0"/>
              </a:rPr>
              <a:t>a la </a:t>
            </a:r>
            <a:r>
              <a:rPr lang="en-US" sz="1400" dirty="0">
                <a:solidFill>
                  <a:schemeClr val="tx1">
                    <a:lumMod val="95000"/>
                    <a:lumOff val="5000"/>
                  </a:schemeClr>
                </a:solidFill>
                <a:latin typeface="+mn-lt"/>
                <a:cs typeface="Arial" charset="0"/>
              </a:rPr>
              <a:t>carte or one-stop </a:t>
            </a:r>
            <a:r>
              <a:rPr lang="en-US" sz="1400" b="1" i="1" dirty="0">
                <a:solidFill>
                  <a:schemeClr val="tx1">
                    <a:lumMod val="95000"/>
                    <a:lumOff val="5000"/>
                  </a:schemeClr>
                </a:solidFill>
                <a:latin typeface="+mn-lt"/>
                <a:cs typeface="Arial" charset="0"/>
              </a:rPr>
              <a:t>research services</a:t>
            </a:r>
            <a:r>
              <a:rPr lang="en-US" sz="1400" dirty="0">
                <a:solidFill>
                  <a:schemeClr val="tx1">
                    <a:lumMod val="95000"/>
                    <a:lumOff val="5000"/>
                  </a:schemeClr>
                </a:solidFill>
                <a:latin typeface="+mn-lt"/>
                <a:cs typeface="Arial" charset="0"/>
              </a:rPr>
              <a:t> </a:t>
            </a:r>
            <a:r>
              <a:rPr lang="en-US" sz="1400" dirty="0" smtClean="0">
                <a:solidFill>
                  <a:schemeClr val="tx1">
                    <a:lumMod val="95000"/>
                    <a:lumOff val="5000"/>
                  </a:schemeClr>
                </a:solidFill>
                <a:latin typeface="+mn-lt"/>
                <a:cs typeface="Arial" charset="0"/>
              </a:rPr>
              <a:t>team for </a:t>
            </a:r>
            <a:r>
              <a:rPr lang="en-US" sz="1400" dirty="0">
                <a:solidFill>
                  <a:schemeClr val="tx1">
                    <a:lumMod val="95000"/>
                    <a:lumOff val="5000"/>
                  </a:schemeClr>
                </a:solidFill>
                <a:latin typeface="+mn-lt"/>
                <a:cs typeface="Arial" charset="0"/>
              </a:rPr>
              <a:t>marketing </a:t>
            </a:r>
            <a:r>
              <a:rPr lang="en-US" sz="1400" dirty="0" smtClean="0">
                <a:solidFill>
                  <a:schemeClr val="tx1">
                    <a:lumMod val="95000"/>
                    <a:lumOff val="5000"/>
                  </a:schemeClr>
                </a:solidFill>
                <a:latin typeface="+mn-lt"/>
                <a:cs typeface="Arial" charset="0"/>
              </a:rPr>
              <a:t>decisions.</a:t>
            </a:r>
            <a:r>
              <a:rPr lang="en-US" sz="1400" dirty="0">
                <a:solidFill>
                  <a:schemeClr val="tx1">
                    <a:lumMod val="95000"/>
                    <a:lumOff val="5000"/>
                  </a:schemeClr>
                </a:solidFill>
                <a:latin typeface="+mn-lt"/>
                <a:cs typeface="Arial" charset="0"/>
              </a:rPr>
              <a:t> </a:t>
            </a:r>
            <a:r>
              <a:rPr lang="en-US" sz="1400" dirty="0" smtClean="0">
                <a:solidFill>
                  <a:schemeClr val="tx1">
                    <a:lumMod val="95000"/>
                    <a:lumOff val="5000"/>
                  </a:schemeClr>
                </a:solidFill>
                <a:latin typeface="+mn-lt"/>
                <a:cs typeface="Arial" charset="0"/>
              </a:rPr>
              <a:t> </a:t>
            </a:r>
            <a:endParaRPr lang="en-US" sz="1400" dirty="0">
              <a:solidFill>
                <a:schemeClr val="tx1">
                  <a:lumMod val="95000"/>
                  <a:lumOff val="5000"/>
                </a:schemeClr>
              </a:solidFill>
              <a:latin typeface="+mn-lt"/>
              <a:cs typeface="Arial" charset="0"/>
            </a:endParaRPr>
          </a:p>
          <a:p>
            <a:pPr marL="628650" lvl="1" indent="-171450">
              <a:buFont typeface="Arial" charset="0"/>
              <a:buChar char="•"/>
              <a:defRPr/>
            </a:pPr>
            <a:r>
              <a:rPr lang="en-US" sz="1400" dirty="0">
                <a:solidFill>
                  <a:schemeClr val="tx1">
                    <a:lumMod val="95000"/>
                    <a:lumOff val="5000"/>
                  </a:schemeClr>
                </a:solidFill>
                <a:latin typeface="+mn-lt"/>
                <a:cs typeface="Arial" charset="0"/>
              </a:rPr>
              <a:t>Our </a:t>
            </a:r>
            <a:r>
              <a:rPr lang="en-US" sz="1400" b="1" i="1" dirty="0">
                <a:solidFill>
                  <a:schemeClr val="tx1">
                    <a:lumMod val="95000"/>
                    <a:lumOff val="5000"/>
                  </a:schemeClr>
                </a:solidFill>
                <a:latin typeface="+mn-lt"/>
                <a:cs typeface="Arial" charset="0"/>
              </a:rPr>
              <a:t>Automotive Division </a:t>
            </a:r>
            <a:r>
              <a:rPr lang="en-US" sz="1400" b="1" i="1" dirty="0" smtClean="0">
                <a:solidFill>
                  <a:schemeClr val="tx1">
                    <a:lumMod val="95000"/>
                    <a:lumOff val="5000"/>
                  </a:schemeClr>
                </a:solidFill>
                <a:latin typeface="+mn-lt"/>
                <a:cs typeface="Arial" charset="0"/>
              </a:rPr>
              <a:t>team </a:t>
            </a:r>
            <a:r>
              <a:rPr lang="en-US" sz="1400" dirty="0" smtClean="0">
                <a:solidFill>
                  <a:schemeClr val="tx1">
                    <a:lumMod val="95000"/>
                    <a:lumOff val="5000"/>
                  </a:schemeClr>
                </a:solidFill>
                <a:latin typeface="+mn-lt"/>
                <a:cs typeface="Arial" charset="0"/>
              </a:rPr>
              <a:t>for </a:t>
            </a:r>
            <a:r>
              <a:rPr lang="en-US" sz="1400" dirty="0">
                <a:latin typeface="+mn-lt"/>
              </a:rPr>
              <a:t>on-going measures of product quality, customer satisfaction, buying behavior and new product direction / development</a:t>
            </a:r>
            <a:r>
              <a:rPr lang="en-US" sz="1400" dirty="0" smtClean="0">
                <a:latin typeface="+mn-lt"/>
              </a:rPr>
              <a:t>.  OR t</a:t>
            </a:r>
            <a:r>
              <a:rPr lang="en-US" sz="1400" dirty="0" smtClean="0">
                <a:solidFill>
                  <a:schemeClr val="tx1">
                    <a:lumMod val="95000"/>
                    <a:lumOff val="5000"/>
                  </a:schemeClr>
                </a:solidFill>
                <a:latin typeface="+mn-lt"/>
                <a:cs typeface="Arial" charset="0"/>
              </a:rPr>
              <a:t>he </a:t>
            </a:r>
            <a:r>
              <a:rPr lang="en-US" sz="1400" b="1" i="1" dirty="0">
                <a:solidFill>
                  <a:schemeClr val="tx1">
                    <a:lumMod val="95000"/>
                    <a:lumOff val="5000"/>
                  </a:schemeClr>
                </a:solidFill>
                <a:latin typeface="+mn-lt"/>
                <a:cs typeface="Arial" charset="0"/>
              </a:rPr>
              <a:t>“Great Research Studio” </a:t>
            </a:r>
            <a:r>
              <a:rPr lang="en-US" sz="1400" dirty="0">
                <a:solidFill>
                  <a:schemeClr val="tx1">
                    <a:lumMod val="95000"/>
                    <a:lumOff val="5000"/>
                  </a:schemeClr>
                </a:solidFill>
                <a:latin typeface="+mn-lt"/>
                <a:cs typeface="Arial" charset="0"/>
              </a:rPr>
              <a:t>in  New Jersey offering the COMPLETE Marketing Research Studio for your Automobile Clinics or Large Display studies</a:t>
            </a:r>
            <a:r>
              <a:rPr lang="en-US" sz="1400" dirty="0" smtClean="0">
                <a:solidFill>
                  <a:schemeClr val="tx1">
                    <a:lumMod val="95000"/>
                    <a:lumOff val="5000"/>
                  </a:schemeClr>
                </a:solidFill>
                <a:latin typeface="+mn-lt"/>
                <a:cs typeface="Arial" charset="0"/>
              </a:rPr>
              <a:t>.</a:t>
            </a:r>
          </a:p>
          <a:p>
            <a:pPr marL="628650" lvl="1" indent="-171450">
              <a:buFont typeface="Arial" charset="0"/>
              <a:buChar char="•"/>
              <a:defRPr/>
            </a:pPr>
            <a:r>
              <a:rPr lang="en-US" sz="1400" b="1" i="1" dirty="0" smtClean="0">
                <a:solidFill>
                  <a:schemeClr val="tx1">
                    <a:lumMod val="95000"/>
                    <a:lumOff val="5000"/>
                  </a:schemeClr>
                </a:solidFill>
                <a:latin typeface="+mn-lt"/>
                <a:cs typeface="Arial" charset="0"/>
              </a:rPr>
              <a:t>Data Collection Team </a:t>
            </a:r>
            <a:r>
              <a:rPr lang="en-US" sz="1400" dirty="0" smtClean="0">
                <a:solidFill>
                  <a:schemeClr val="tx1">
                    <a:lumMod val="95000"/>
                    <a:lumOff val="5000"/>
                  </a:schemeClr>
                </a:solidFill>
                <a:latin typeface="+mn-lt"/>
                <a:cs typeface="Arial" charset="0"/>
              </a:rPr>
              <a:t>with our </a:t>
            </a:r>
            <a:r>
              <a:rPr lang="en-US" sz="1400" dirty="0">
                <a:solidFill>
                  <a:schemeClr val="tx1">
                    <a:lumMod val="95000"/>
                    <a:lumOff val="5000"/>
                  </a:schemeClr>
                </a:solidFill>
                <a:latin typeface="+mn-lt"/>
                <a:cs typeface="Arial" charset="0"/>
              </a:rPr>
              <a:t>own </a:t>
            </a:r>
            <a:r>
              <a:rPr lang="en-US" sz="1400" b="1" i="1" dirty="0">
                <a:solidFill>
                  <a:schemeClr val="tx1">
                    <a:lumMod val="95000"/>
                    <a:lumOff val="5000"/>
                  </a:schemeClr>
                </a:solidFill>
                <a:latin typeface="+mn-lt"/>
                <a:cs typeface="Arial" charset="0"/>
              </a:rPr>
              <a:t>Remote CATI</a:t>
            </a:r>
            <a:r>
              <a:rPr lang="en-US" sz="1400" b="1" dirty="0">
                <a:solidFill>
                  <a:schemeClr val="tx1">
                    <a:lumMod val="95000"/>
                    <a:lumOff val="5000"/>
                  </a:schemeClr>
                </a:solidFill>
                <a:latin typeface="+mn-lt"/>
                <a:cs typeface="Arial" charset="0"/>
              </a:rPr>
              <a:t> system </a:t>
            </a:r>
            <a:r>
              <a:rPr lang="en-US" sz="1400" dirty="0">
                <a:solidFill>
                  <a:schemeClr val="tx1">
                    <a:lumMod val="95000"/>
                    <a:lumOff val="5000"/>
                  </a:schemeClr>
                </a:solidFill>
                <a:latin typeface="+mn-lt"/>
                <a:cs typeface="Arial" charset="0"/>
              </a:rPr>
              <a:t>or Affiliated </a:t>
            </a:r>
            <a:r>
              <a:rPr lang="en-US" sz="1400" b="1" i="1" dirty="0">
                <a:solidFill>
                  <a:schemeClr val="tx1">
                    <a:lumMod val="95000"/>
                    <a:lumOff val="5000"/>
                  </a:schemeClr>
                </a:solidFill>
                <a:latin typeface="+mn-lt"/>
                <a:cs typeface="Arial" charset="0"/>
              </a:rPr>
              <a:t>Testing Centers </a:t>
            </a:r>
            <a:r>
              <a:rPr lang="en-US" sz="1400" dirty="0">
                <a:solidFill>
                  <a:schemeClr val="tx1">
                    <a:lumMod val="95000"/>
                    <a:lumOff val="5000"/>
                  </a:schemeClr>
                </a:solidFill>
                <a:latin typeface="+mn-lt"/>
                <a:cs typeface="Arial" charset="0"/>
              </a:rPr>
              <a:t>within the USA with 55 nationwide USA </a:t>
            </a:r>
            <a:r>
              <a:rPr lang="en-US" sz="1400" dirty="0" smtClean="0">
                <a:solidFill>
                  <a:schemeClr val="tx1">
                    <a:lumMod val="95000"/>
                    <a:lumOff val="5000"/>
                  </a:schemeClr>
                </a:solidFill>
                <a:latin typeface="+mn-lt"/>
                <a:cs typeface="Arial" charset="0"/>
              </a:rPr>
              <a:t>/ Canadian markets </a:t>
            </a:r>
            <a:r>
              <a:rPr lang="en-US" sz="1400" dirty="0">
                <a:solidFill>
                  <a:schemeClr val="tx1">
                    <a:lumMod val="95000"/>
                    <a:lumOff val="5000"/>
                  </a:schemeClr>
                </a:solidFill>
                <a:latin typeface="+mn-lt"/>
                <a:cs typeface="Arial" charset="0"/>
              </a:rPr>
              <a:t>in 25 </a:t>
            </a:r>
            <a:r>
              <a:rPr lang="en-US" sz="1400" dirty="0" smtClean="0">
                <a:solidFill>
                  <a:schemeClr val="tx1">
                    <a:lumMod val="95000"/>
                    <a:lumOff val="5000"/>
                  </a:schemeClr>
                </a:solidFill>
                <a:latin typeface="+mn-lt"/>
                <a:cs typeface="Arial" charset="0"/>
              </a:rPr>
              <a:t>primary areas where </a:t>
            </a:r>
            <a:r>
              <a:rPr lang="en-US" sz="1400" dirty="0">
                <a:solidFill>
                  <a:schemeClr val="tx1">
                    <a:lumMod val="95000"/>
                    <a:lumOff val="5000"/>
                  </a:schemeClr>
                </a:solidFill>
                <a:latin typeface="+mn-lt"/>
                <a:cs typeface="Arial" charset="0"/>
              </a:rPr>
              <a:t>we complete our pre-recruited studies.</a:t>
            </a:r>
            <a:endParaRPr lang="en-US" sz="1600" dirty="0">
              <a:solidFill>
                <a:schemeClr val="tx1">
                  <a:lumMod val="95000"/>
                  <a:lumOff val="5000"/>
                </a:schemeClr>
              </a:solidFill>
              <a:latin typeface="+mn-lt"/>
              <a:cs typeface="Arial" charset="0"/>
            </a:endParaRPr>
          </a:p>
          <a:p>
            <a:pPr marL="628650" lvl="1" indent="-171450">
              <a:buFont typeface="Arial" charset="0"/>
              <a:buChar char="•"/>
              <a:defRPr/>
            </a:pPr>
            <a:r>
              <a:rPr lang="en-US" sz="1400" b="1" i="1" dirty="0">
                <a:solidFill>
                  <a:schemeClr val="tx1">
                    <a:lumMod val="95000"/>
                    <a:lumOff val="5000"/>
                  </a:schemeClr>
                </a:solidFill>
                <a:latin typeface="+mn-lt"/>
                <a:cs typeface="Arial" charset="0"/>
              </a:rPr>
              <a:t>RMA On-Line </a:t>
            </a:r>
            <a:r>
              <a:rPr lang="en-US" sz="1400" dirty="0">
                <a:solidFill>
                  <a:schemeClr val="tx1">
                    <a:lumMod val="95000"/>
                    <a:lumOff val="5000"/>
                  </a:schemeClr>
                </a:solidFill>
                <a:latin typeface="+mn-lt"/>
                <a:cs typeface="Arial" charset="0"/>
              </a:rPr>
              <a:t>“Research Reward</a:t>
            </a:r>
            <a:r>
              <a:rPr lang="en-US" sz="1400" baseline="30000" dirty="0">
                <a:solidFill>
                  <a:schemeClr val="tx1">
                    <a:lumMod val="95000"/>
                    <a:lumOff val="5000"/>
                  </a:schemeClr>
                </a:solidFill>
                <a:latin typeface="+mn-lt"/>
                <a:cs typeface="Arial" charset="0"/>
              </a:rPr>
              <a:t>®”</a:t>
            </a:r>
            <a:r>
              <a:rPr lang="en-US" sz="1400" dirty="0">
                <a:solidFill>
                  <a:schemeClr val="tx1">
                    <a:lumMod val="95000"/>
                    <a:lumOff val="5000"/>
                  </a:schemeClr>
                </a:solidFill>
                <a:latin typeface="+mn-lt"/>
                <a:cs typeface="Arial" charset="0"/>
              </a:rPr>
              <a:t> -- our blended web-based panel interviewing throughout USA/Canada. </a:t>
            </a:r>
            <a:endParaRPr lang="en-US" sz="700" dirty="0">
              <a:solidFill>
                <a:schemeClr val="folHlink"/>
              </a:solidFill>
              <a:latin typeface="+mn-lt"/>
              <a:cs typeface="Arial" charset="0"/>
            </a:endParaRPr>
          </a:p>
          <a:p>
            <a:pPr>
              <a:defRPr/>
            </a:pPr>
            <a:r>
              <a:rPr lang="en-US" sz="1600" dirty="0" smtClean="0">
                <a:latin typeface="+mn-lt"/>
                <a:cs typeface="Arial" charset="0"/>
              </a:rPr>
              <a:t>. </a:t>
            </a:r>
            <a:r>
              <a:rPr lang="en-US" sz="1600" dirty="0">
                <a:latin typeface="+mn-lt"/>
                <a:cs typeface="Arial" charset="0"/>
              </a:rPr>
              <a:t>. . our </a:t>
            </a:r>
            <a:r>
              <a:rPr lang="en-US" sz="1600" dirty="0" smtClean="0">
                <a:latin typeface="+mn-lt"/>
                <a:cs typeface="Arial" charset="0"/>
              </a:rPr>
              <a:t>Teams service, consult and field manage marketing research – with </a:t>
            </a:r>
            <a:r>
              <a:rPr lang="en-US" sz="1600" dirty="0">
                <a:latin typeface="+mn-lt"/>
                <a:cs typeface="Arial" charset="0"/>
              </a:rPr>
              <a:t>over 30 years of proven expertise, reliability and integrity</a:t>
            </a:r>
            <a:r>
              <a:rPr lang="en-US" sz="1400" dirty="0">
                <a:latin typeface="+mn-lt"/>
                <a:cs typeface="Arial" charset="0"/>
              </a:rPr>
              <a:t>.</a:t>
            </a:r>
          </a:p>
        </p:txBody>
      </p:sp>
      <p:pic>
        <p:nvPicPr>
          <p:cNvPr id="6148" name="Picture 89" descr="C:\Documents and Settings\Richard Miller\My Documents\CPI Web Site 2005\7732\without_fl\images\menu_01.jpg">
            <a:hlinkClick r:id="rId4"/>
          </p:cNvPr>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2066925" y="822325"/>
            <a:ext cx="120015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90" descr="C:\Documents and Settings\Richard Miller\My Documents\CPI Web Site 2005\7732\without_fl\images\menu_02.jpg">
            <a:hlinkClick r:id="rId6"/>
          </p:cNvPr>
          <p:cNvPicPr>
            <a:picLocks noChangeAspect="1" noChangeArrowheads="1"/>
          </p:cNvPicPr>
          <p:nvPr/>
        </p:nvPicPr>
        <p:blipFill>
          <a:blip r:link="rId7">
            <a:extLst>
              <a:ext uri="{28A0092B-C50C-407E-A947-70E740481C1C}">
                <a14:useLocalDpi xmlns:a14="http://schemas.microsoft.com/office/drawing/2010/main" val="0"/>
              </a:ext>
            </a:extLst>
          </a:blip>
          <a:srcRect/>
          <a:stretch>
            <a:fillRect/>
          </a:stretch>
        </p:blipFill>
        <p:spPr bwMode="auto">
          <a:xfrm>
            <a:off x="3263900" y="822325"/>
            <a:ext cx="1173163"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91" descr="C:\Documents and Settings\Richard Miller\My Documents\CPI Web Site 2005\7732\without_fl\images\menu_03.jpg">
            <a:hlinkClick r:id="rId8"/>
          </p:cNvPr>
          <p:cNvPicPr>
            <a:picLocks noChangeAspect="1" noChangeArrowheads="1"/>
          </p:cNvPicPr>
          <p:nvPr/>
        </p:nvPicPr>
        <p:blipFill>
          <a:blip r:link="rId9">
            <a:extLst>
              <a:ext uri="{28A0092B-C50C-407E-A947-70E740481C1C}">
                <a14:useLocalDpi xmlns:a14="http://schemas.microsoft.com/office/drawing/2010/main" val="0"/>
              </a:ext>
            </a:extLst>
          </a:blip>
          <a:srcRect/>
          <a:stretch>
            <a:fillRect/>
          </a:stretch>
        </p:blipFill>
        <p:spPr bwMode="auto">
          <a:xfrm>
            <a:off x="4433888" y="822325"/>
            <a:ext cx="1190625"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92" descr="C:\Documents and Settings\Richard Miller\My Documents\CPI Web Site 2005\7732\without_fl\images\menu_04.jpg">
            <a:hlinkClick r:id="rId10"/>
          </p:cNvPr>
          <p:cNvPicPr>
            <a:picLocks noChangeAspect="1" noChangeArrowheads="1"/>
          </p:cNvPicPr>
          <p:nvPr/>
        </p:nvPicPr>
        <p:blipFill>
          <a:blip r:link="rId11">
            <a:extLst>
              <a:ext uri="{28A0092B-C50C-407E-A947-70E740481C1C}">
                <a14:useLocalDpi xmlns:a14="http://schemas.microsoft.com/office/drawing/2010/main" val="0"/>
              </a:ext>
            </a:extLst>
          </a:blip>
          <a:srcRect/>
          <a:stretch>
            <a:fillRect/>
          </a:stretch>
        </p:blipFill>
        <p:spPr bwMode="auto">
          <a:xfrm>
            <a:off x="5626100" y="822325"/>
            <a:ext cx="120015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96" descr="C:\Documents and Settings\Richard Miller\My Documents\CPI Web Site 2005\7732\without_fl\images\spacer.gif"/>
          <p:cNvPicPr>
            <a:picLocks noChangeAspect="1" noChangeArrowheads="1"/>
          </p:cNvPicPr>
          <p:nvPr/>
        </p:nvPicPr>
        <p:blipFill>
          <a:blip r:link="rId12">
            <a:extLst>
              <a:ext uri="{28A0092B-C50C-407E-A947-70E740481C1C}">
                <a14:useLocalDpi xmlns:a14="http://schemas.microsoft.com/office/drawing/2010/main" val="0"/>
              </a:ext>
            </a:extLst>
          </a:blip>
          <a:srcRect/>
          <a:stretch>
            <a:fillRect/>
          </a:stretch>
        </p:blipFill>
        <p:spPr bwMode="auto">
          <a:xfrm>
            <a:off x="671513" y="6202363"/>
            <a:ext cx="9525" cy="2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241" descr="fl_0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06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242" descr="fl_0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243" descr="fl_0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954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244" descr="flag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002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245" descr="flag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050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246" descr="Flag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098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247" descr="flag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194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248" descr="flag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1242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249" descr="flag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4290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250" descr="flag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7338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251" descr="flag1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0386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252" descr="flag1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3434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253" descr="flag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6482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Picture 254" descr="flag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9530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7" name="Picture 34" descr="C:\Users\RichardMiller\Documents\CPResearch -- RMA New Site\menu_01a.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057400" y="819150"/>
            <a:ext cx="120015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Picture 35" descr="C:\Users\RichardMiller\Documents\CPResearch -- RMA New Site\menu_02a.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448175" y="819150"/>
            <a:ext cx="117157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9" name="Picture 36" descr="C:\Users\RichardMiller\Documents\CPResearch -- RMA New Site\menu_03a.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257550" y="819150"/>
            <a:ext cx="119062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0" name="Picture 37" descr="C:\Users\RichardMiller\Documents\CPResearch -- RMA New Site\menu_04a.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619750" y="819150"/>
            <a:ext cx="120015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1" name="Rectangle 110"/>
          <p:cNvSpPr>
            <a:spLocks noChangeArrowheads="1"/>
          </p:cNvSpPr>
          <p:nvPr/>
        </p:nvSpPr>
        <p:spPr bwMode="auto">
          <a:xfrm>
            <a:off x="0" y="6513513"/>
            <a:ext cx="9144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t" hangingPunct="0"/>
            <a:r>
              <a:rPr lang="en-US" sz="800">
                <a:solidFill>
                  <a:srgbClr val="FFFFFF"/>
                </a:solidFill>
                <a:latin typeface="Arial" pitchFamily="34" charset="0"/>
              </a:rPr>
              <a:t>Richard Miller Associates, LLC. © 2016</a:t>
            </a:r>
          </a:p>
        </p:txBody>
      </p:sp>
      <p:sp>
        <p:nvSpPr>
          <p:cNvPr id="6172" name="Rectangle 226"/>
          <p:cNvSpPr>
            <a:spLocks noChangeArrowheads="1"/>
          </p:cNvSpPr>
          <p:nvPr/>
        </p:nvSpPr>
        <p:spPr bwMode="auto">
          <a:xfrm>
            <a:off x="565150" y="-296863"/>
            <a:ext cx="5378450" cy="135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en-US" dirty="0">
                <a:latin typeface="Arial" pitchFamily="34" charset="0"/>
              </a:rPr>
              <a:t> </a:t>
            </a:r>
          </a:p>
          <a:p>
            <a:pPr algn="r" eaLnBrk="0" hangingPunct="0"/>
            <a:r>
              <a:rPr lang="en-US" sz="2800" b="1" i="1" dirty="0">
                <a:solidFill>
                  <a:srgbClr val="4A452A"/>
                </a:solidFill>
                <a:latin typeface="Times New Roman" pitchFamily="18" charset="0"/>
                <a:cs typeface="Times New Roman" pitchFamily="18" charset="0"/>
              </a:rPr>
              <a:t>Richard Miller Associates, LLC</a:t>
            </a:r>
            <a:endParaRPr lang="en-US" dirty="0">
              <a:solidFill>
                <a:srgbClr val="4A452A"/>
              </a:solidFill>
              <a:latin typeface="Arial" pitchFamily="34" charset="0"/>
            </a:endParaRPr>
          </a:p>
          <a:p>
            <a:pPr algn="r" eaLnBrk="0" hangingPunct="0"/>
            <a:r>
              <a:rPr lang="en-US" dirty="0">
                <a:latin typeface="Arial" pitchFamily="34" charset="0"/>
              </a:rPr>
              <a:t> </a:t>
            </a:r>
          </a:p>
          <a:p>
            <a:pPr algn="r" eaLnBrk="0" hangingPunct="0"/>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endParaRPr lang="en-US" sz="900" dirty="0">
              <a:latin typeface="Arial" pitchFamily="34" charset="0"/>
            </a:endParaRPr>
          </a:p>
        </p:txBody>
      </p:sp>
      <p:sp>
        <p:nvSpPr>
          <p:cNvPr id="30" name="Rectangle 29"/>
          <p:cNvSpPr/>
          <p:nvPr/>
        </p:nvSpPr>
        <p:spPr>
          <a:xfrm>
            <a:off x="7239000" y="9525"/>
            <a:ext cx="1885950" cy="81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7171" name="Picture 19" descr="C:\Documents and Settings\Richard Miller\My Documents\CPI Web Site 2005\7732\without_fl\images\fl_03.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10350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0" descr="C:\Documents and Settings\Richard Miller\My Documents\CPI Web Site 2005\7732\without_fl\images\fl_02.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13827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1" descr="C:\Documents and Settings\Richard Miller\My Documents\CPI Web Site 2005\7732\without_fl\flag1.gif"/>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17272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22" descr="C:\Documents and Settings\Richard Miller\My Documents\CPI Web Site 2005\7732\without_fl\flag3.gif"/>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20748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23" descr="C:\Documents and Settings\Richard Miller\My Documents\CPI Web Site 2005\7732\without_fl\Flag4.gif"/>
          <p:cNvPicPr>
            <a:picLocks noChangeAspect="1" noChangeArrowheads="1"/>
          </p:cNvPicPr>
          <p:nvPr/>
        </p:nvPicPr>
        <p:blipFill>
          <a:blip r:link="rId6">
            <a:extLst>
              <a:ext uri="{28A0092B-C50C-407E-A947-70E740481C1C}">
                <a14:useLocalDpi xmlns:a14="http://schemas.microsoft.com/office/drawing/2010/main" val="0"/>
              </a:ext>
            </a:extLst>
          </a:blip>
          <a:srcRect/>
          <a:stretch>
            <a:fillRect/>
          </a:stretch>
        </p:blipFill>
        <p:spPr bwMode="auto">
          <a:xfrm>
            <a:off x="24193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24" descr="C:\Documents and Settings\Richard Miller\My Documents\CPI Web Site 2005\7732\without_fl\flag5.gif"/>
          <p:cNvPicPr>
            <a:picLocks noChangeAspect="1" noChangeArrowheads="1"/>
          </p:cNvPicPr>
          <p:nvPr/>
        </p:nvPicPr>
        <p:blipFill>
          <a:blip r:link="rId7">
            <a:extLst>
              <a:ext uri="{28A0092B-C50C-407E-A947-70E740481C1C}">
                <a14:useLocalDpi xmlns:a14="http://schemas.microsoft.com/office/drawing/2010/main" val="0"/>
              </a:ext>
            </a:extLst>
          </a:blip>
          <a:srcRect/>
          <a:stretch>
            <a:fillRect/>
          </a:stretch>
        </p:blipFill>
        <p:spPr bwMode="auto">
          <a:xfrm>
            <a:off x="27670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5" descr="C:\Documents and Settings\Richard Miller\My Documents\CPI Web Site 2005\7732\without_fl\flag7.gif"/>
          <p:cNvPicPr>
            <a:picLocks noChangeAspect="1" noChangeArrowheads="1"/>
          </p:cNvPicPr>
          <p:nvPr/>
        </p:nvPicPr>
        <p:blipFill>
          <a:blip r:link="rId8">
            <a:extLst>
              <a:ext uri="{28A0092B-C50C-407E-A947-70E740481C1C}">
                <a14:useLocalDpi xmlns:a14="http://schemas.microsoft.com/office/drawing/2010/main" val="0"/>
              </a:ext>
            </a:extLst>
          </a:blip>
          <a:srcRect/>
          <a:stretch>
            <a:fillRect/>
          </a:stretch>
        </p:blipFill>
        <p:spPr bwMode="auto">
          <a:xfrm>
            <a:off x="31115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26" descr="C:\Documents and Settings\Richard Miller\My Documents\CPI Web Site 2005\7732\without_fl\flag8.gif"/>
          <p:cNvPicPr>
            <a:picLocks noChangeAspect="1" noChangeArrowheads="1"/>
          </p:cNvPicPr>
          <p:nvPr/>
        </p:nvPicPr>
        <p:blipFill>
          <a:blip r:link="rId9">
            <a:extLst>
              <a:ext uri="{28A0092B-C50C-407E-A947-70E740481C1C}">
                <a14:useLocalDpi xmlns:a14="http://schemas.microsoft.com/office/drawing/2010/main" val="0"/>
              </a:ext>
            </a:extLst>
          </a:blip>
          <a:srcRect/>
          <a:stretch>
            <a:fillRect/>
          </a:stretch>
        </p:blipFill>
        <p:spPr bwMode="auto">
          <a:xfrm>
            <a:off x="34591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27" descr="C:\Documents and Settings\Richard Miller\My Documents\CPI Web Site 2005\7732\without_fl\flag9.gif"/>
          <p:cNvPicPr>
            <a:picLocks noChangeAspect="1" noChangeArrowheads="1"/>
          </p:cNvPicPr>
          <p:nvPr/>
        </p:nvPicPr>
        <p:blipFill>
          <a:blip r:link="rId10">
            <a:extLst>
              <a:ext uri="{28A0092B-C50C-407E-A947-70E740481C1C}">
                <a14:useLocalDpi xmlns:a14="http://schemas.microsoft.com/office/drawing/2010/main" val="0"/>
              </a:ext>
            </a:extLst>
          </a:blip>
          <a:srcRect/>
          <a:stretch>
            <a:fillRect/>
          </a:stretch>
        </p:blipFill>
        <p:spPr bwMode="auto">
          <a:xfrm>
            <a:off x="38036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28" descr="C:\Documents and Settings\Richard Miller\My Documents\CPI Web Site 2005\7732\without_fl\flag10.gif"/>
          <p:cNvPicPr>
            <a:picLocks noChangeAspect="1" noChangeArrowheads="1"/>
          </p:cNvPicPr>
          <p:nvPr/>
        </p:nvPicPr>
        <p:blipFill>
          <a:blip r:link="rId11">
            <a:extLst>
              <a:ext uri="{28A0092B-C50C-407E-A947-70E740481C1C}">
                <a14:useLocalDpi xmlns:a14="http://schemas.microsoft.com/office/drawing/2010/main" val="0"/>
              </a:ext>
            </a:extLst>
          </a:blip>
          <a:srcRect/>
          <a:stretch>
            <a:fillRect/>
          </a:stretch>
        </p:blipFill>
        <p:spPr bwMode="auto">
          <a:xfrm>
            <a:off x="41513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29" descr="C:\Documents and Settings\Richard Miller\My Documents\CPI Web Site 2005\7732\without_fl\flag11.gif"/>
          <p:cNvPicPr>
            <a:picLocks noChangeAspect="1" noChangeArrowheads="1"/>
          </p:cNvPicPr>
          <p:nvPr/>
        </p:nvPicPr>
        <p:blipFill>
          <a:blip r:link="rId12">
            <a:extLst>
              <a:ext uri="{28A0092B-C50C-407E-A947-70E740481C1C}">
                <a14:useLocalDpi xmlns:a14="http://schemas.microsoft.com/office/drawing/2010/main" val="0"/>
              </a:ext>
            </a:extLst>
          </a:blip>
          <a:srcRect/>
          <a:stretch>
            <a:fillRect/>
          </a:stretch>
        </p:blipFill>
        <p:spPr bwMode="auto">
          <a:xfrm>
            <a:off x="44958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30" descr="C:\Documents and Settings\Richard Miller\My Documents\CPI Web Site 2005\7732\without_fl\flag12.gif"/>
          <p:cNvPicPr>
            <a:picLocks noChangeAspect="1" noChangeArrowheads="1"/>
          </p:cNvPicPr>
          <p:nvPr/>
        </p:nvPicPr>
        <p:blipFill>
          <a:blip r:link="rId13">
            <a:extLst>
              <a:ext uri="{28A0092B-C50C-407E-A947-70E740481C1C}">
                <a14:useLocalDpi xmlns:a14="http://schemas.microsoft.com/office/drawing/2010/main" val="0"/>
              </a:ext>
            </a:extLst>
          </a:blip>
          <a:srcRect/>
          <a:stretch>
            <a:fillRect/>
          </a:stretch>
        </p:blipFill>
        <p:spPr bwMode="auto">
          <a:xfrm>
            <a:off x="48434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32" descr="C:\Documents and Settings\Richard Miller\My Documents\CPI Web Site 2005\7732\without_fl\images\spacer.gif"/>
          <p:cNvPicPr>
            <a:picLocks noChangeAspect="1" noChangeArrowheads="1"/>
          </p:cNvPicPr>
          <p:nvPr/>
        </p:nvPicPr>
        <p:blipFill>
          <a:blip r:link="rId14">
            <a:extLst>
              <a:ext uri="{28A0092B-C50C-407E-A947-70E740481C1C}">
                <a14:useLocalDpi xmlns:a14="http://schemas.microsoft.com/office/drawing/2010/main" val="0"/>
              </a:ext>
            </a:extLst>
          </a:blip>
          <a:srcRect/>
          <a:stretch>
            <a:fillRect/>
          </a:stretch>
        </p:blipFill>
        <p:spPr bwMode="auto">
          <a:xfrm>
            <a:off x="671513" y="6202363"/>
            <a:ext cx="9525" cy="2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4" name="Text Box 34"/>
          <p:cNvSpPr txBox="1">
            <a:spLocks noChangeArrowheads="1"/>
          </p:cNvSpPr>
          <p:nvPr/>
        </p:nvSpPr>
        <p:spPr bwMode="auto">
          <a:xfrm>
            <a:off x="4876800" y="12954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50000"/>
              </a:spcBef>
            </a:pPr>
            <a:endParaRPr lang="en-US">
              <a:latin typeface="Arial" pitchFamily="34" charset="0"/>
            </a:endParaRPr>
          </a:p>
        </p:txBody>
      </p:sp>
      <p:sp>
        <p:nvSpPr>
          <p:cNvPr id="18452" name="Rectangle 35"/>
          <p:cNvSpPr>
            <a:spLocks noChangeArrowheads="1"/>
          </p:cNvSpPr>
          <p:nvPr/>
        </p:nvSpPr>
        <p:spPr bwMode="auto">
          <a:xfrm>
            <a:off x="3505200" y="990600"/>
            <a:ext cx="5486400" cy="5486400"/>
          </a:xfrm>
          <a:prstGeom prst="rect">
            <a:avLst/>
          </a:prstGeom>
          <a:solidFill>
            <a:srgbClr val="FDEADA"/>
          </a:solidFill>
          <a:ln>
            <a:noFill/>
          </a:ln>
          <a:effectLst>
            <a:softEdge rad="635000"/>
          </a:effectLst>
        </p:spPr>
        <p:txBody>
          <a:bodyPr>
            <a:spAutoFit/>
          </a:bodyPr>
          <a:lstStyle/>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4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b="1">
              <a:latin typeface="Garamond" pitchFamily="18" charset="0"/>
              <a:ea typeface="굴림" pitchFamily="34" charset="-127"/>
              <a:cs typeface="Arial" charset="0"/>
            </a:endParaRPr>
          </a:p>
        </p:txBody>
      </p:sp>
      <p:sp>
        <p:nvSpPr>
          <p:cNvPr id="7186" name="Rectangle 3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3331" name="Rectangle 49"/>
          <p:cNvSpPr>
            <a:spLocks noChangeArrowheads="1"/>
          </p:cNvSpPr>
          <p:nvPr/>
        </p:nvSpPr>
        <p:spPr bwMode="auto">
          <a:xfrm>
            <a:off x="3657600" y="912168"/>
            <a:ext cx="28632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r>
              <a:rPr lang="en-US" altLang="ko-KR" sz="2400" b="1" dirty="0" smtClean="0">
                <a:solidFill>
                  <a:srgbClr val="0070C0"/>
                </a:solidFill>
                <a:latin typeface="+mn-lt"/>
                <a:ea typeface="Batang" pitchFamily="18" charset="-127"/>
                <a:cs typeface="Arial" charset="0"/>
              </a:rPr>
              <a:t>RMA Study Expertise</a:t>
            </a:r>
            <a:endParaRPr lang="en-US" altLang="ko-KR" sz="2400" dirty="0">
              <a:solidFill>
                <a:srgbClr val="0070C0"/>
              </a:solidFill>
              <a:latin typeface="+mn-lt"/>
              <a:ea typeface="굴림" pitchFamily="34" charset="-127"/>
              <a:cs typeface="Arial" charset="0"/>
            </a:endParaRPr>
          </a:p>
        </p:txBody>
      </p:sp>
      <p:graphicFrame>
        <p:nvGraphicFramePr>
          <p:cNvPr id="81995" name="Group 75"/>
          <p:cNvGraphicFramePr>
            <a:graphicFrameLocks noGrp="1"/>
          </p:cNvGraphicFramePr>
          <p:nvPr>
            <p:extLst>
              <p:ext uri="{D42A27DB-BD31-4B8C-83A1-F6EECF244321}">
                <p14:modId xmlns:p14="http://schemas.microsoft.com/office/powerpoint/2010/main" val="1395188713"/>
              </p:ext>
            </p:extLst>
          </p:nvPr>
        </p:nvGraphicFramePr>
        <p:xfrm>
          <a:off x="3657600" y="1295400"/>
          <a:ext cx="5257800" cy="5242554"/>
        </p:xfrm>
        <a:graphic>
          <a:graphicData uri="http://schemas.openxmlformats.org/drawingml/2006/table">
            <a:tbl>
              <a:tblPr/>
              <a:tblGrid>
                <a:gridCol w="2628900"/>
                <a:gridCol w="2628900"/>
              </a:tblGrid>
              <a:tr h="4846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smtClean="0">
                          <a:ln>
                            <a:noFill/>
                          </a:ln>
                          <a:solidFill>
                            <a:schemeClr val="accent6">
                              <a:lumMod val="50000"/>
                            </a:schemeClr>
                          </a:solidFill>
                          <a:effectLst/>
                          <a:latin typeface="Optima" panose="02000603060000020004" pitchFamily="2" charset="0"/>
                          <a:cs typeface="Times New Roman" pitchFamily="18" charset="0"/>
                        </a:rPr>
                        <a:t>Market Definition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Optima" panose="02000603060000020004" pitchFamily="2" charset="0"/>
                          <a:cs typeface="Times New Roman" pitchFamily="18" charset="0"/>
                        </a:rPr>
                        <a:t>Market Segmentation/Market Structure Studies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Optima" panose="02000603060000020004" pitchFamily="2" charset="0"/>
                          <a:cs typeface="Times New Roman" pitchFamily="18" charset="0"/>
                        </a:rPr>
                        <a:t>Brand Equity/Positioning Studies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70C0"/>
                          </a:solidFill>
                          <a:effectLst/>
                          <a:latin typeface="Optima" panose="02000603060000020004" pitchFamily="2" charset="0"/>
                          <a:cs typeface="Times New Roman" pitchFamily="18" charset="0"/>
                        </a:rPr>
                        <a:t>Attitude &amp; Usage Studies (A&amp;U’s)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Optima" panose="02000603060000020004" pitchFamily="2" charset="0"/>
                          <a:cs typeface="Times New Roman" pitchFamily="18" charset="0"/>
                        </a:rPr>
                        <a:t>ATUs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Optima" panose="02000603060000020004" pitchFamily="2" charset="0"/>
                          <a:cs typeface="Times New Roman" pitchFamily="18" charset="0"/>
                        </a:rPr>
                        <a:t>Loyalty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FF9900"/>
                        </a:solidFill>
                        <a:effectLst/>
                        <a:latin typeface="Optima" panose="02000603060000020004" pitchFamily="2"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1" u="none" strike="noStrike" cap="none" normalizeH="0" baseline="0" dirty="0" smtClean="0">
                          <a:ln>
                            <a:noFill/>
                          </a:ln>
                          <a:solidFill>
                            <a:schemeClr val="accent6">
                              <a:lumMod val="50000"/>
                            </a:schemeClr>
                          </a:solidFill>
                          <a:effectLst/>
                          <a:latin typeface="Optima" panose="02000603060000020004" pitchFamily="2" charset="0"/>
                          <a:cs typeface="Times New Roman" pitchFamily="18" charset="0"/>
                        </a:rPr>
                        <a:t>Communications Research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Optima" panose="02000603060000020004" pitchFamily="2" charset="0"/>
                          <a:cs typeface="Times New Roman" pitchFamily="18" charset="0"/>
                        </a:rPr>
                        <a:t>Brand and Advertising Tracking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70C0"/>
                          </a:solidFill>
                          <a:effectLst/>
                          <a:latin typeface="Optima" panose="02000603060000020004" pitchFamily="2" charset="0"/>
                          <a:cs typeface="Times New Roman" pitchFamily="18" charset="0"/>
                        </a:rPr>
                        <a:t>Corporate Image Studies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Optima" panose="02000603060000020004" pitchFamily="2" charset="0"/>
                          <a:cs typeface="Times New Roman" pitchFamily="18" charset="0"/>
                        </a:rPr>
                        <a:t>Advertising Claims Research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Optima" panose="02000603060000020004" pitchFamily="2" charset="0"/>
                          <a:cs typeface="Times New Roman" pitchFamily="18" charset="0"/>
                        </a:rPr>
                        <a:t>Copy Testing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Optima" panose="02000603060000020004" pitchFamily="2" charset="0"/>
                          <a:cs typeface="Times New Roman" pitchFamily="18" charset="0"/>
                        </a:rPr>
                        <a:t>Brochure Testing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70C0"/>
                          </a:solidFill>
                          <a:effectLst/>
                          <a:latin typeface="Optima" panose="02000603060000020004" pitchFamily="2" charset="0"/>
                          <a:cs typeface="Times New Roman" pitchFamily="18" charset="0"/>
                        </a:rPr>
                        <a:t>Name Testing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Optima" panose="02000603060000020004" pitchFamily="2" charset="0"/>
                          <a:cs typeface="Times New Roman" pitchFamily="18" charset="0"/>
                        </a:rPr>
                        <a:t>Logo Testing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Optima" panose="02000603060000020004" pitchFamily="2" charset="0"/>
                          <a:cs typeface="Times New Roman" pitchFamily="18" charset="0"/>
                        </a:rPr>
                        <a:t>Website Design/Evaluation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FF9900"/>
                        </a:solidFill>
                        <a:effectLst/>
                        <a:latin typeface="Optima" panose="02000603060000020004" pitchFamily="2"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1" u="none" strike="noStrike" cap="none" normalizeH="0" baseline="0" dirty="0" smtClean="0">
                          <a:ln>
                            <a:noFill/>
                          </a:ln>
                          <a:solidFill>
                            <a:schemeClr val="accent6">
                              <a:lumMod val="50000"/>
                            </a:schemeClr>
                          </a:solidFill>
                          <a:effectLst/>
                          <a:latin typeface="Optima" panose="02000603060000020004" pitchFamily="2" charset="0"/>
                          <a:cs typeface="Times New Roman" pitchFamily="18" charset="0"/>
                        </a:rPr>
                        <a:t>Customer Satisfaction Research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70C0"/>
                          </a:solidFill>
                          <a:effectLst/>
                          <a:latin typeface="Optima" panose="02000603060000020004" pitchFamily="2" charset="0"/>
                          <a:cs typeface="Times New Roman" pitchFamily="18" charset="0"/>
                        </a:rPr>
                        <a:t>Service Expectation Assessment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70C0"/>
                          </a:solidFill>
                          <a:effectLst/>
                          <a:latin typeface="Optima" panose="02000603060000020004" pitchFamily="2" charset="0"/>
                          <a:cs typeface="Times New Roman" pitchFamily="18" charset="0"/>
                        </a:rPr>
                        <a:t>Customer Satisfaction Tracking</a:t>
                      </a:r>
                      <a:r>
                        <a:rPr kumimoji="0" lang="en-US" sz="1300" b="0" i="0" u="none" strike="noStrike" cap="none" normalizeH="0" baseline="0" dirty="0" smtClean="0">
                          <a:ln>
                            <a:noFill/>
                          </a:ln>
                          <a:solidFill>
                            <a:schemeClr val="folHlink"/>
                          </a:solidFill>
                          <a:effectLst/>
                          <a:latin typeface="Optima" panose="02000603060000020004" pitchFamily="2"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Optima" panose="02000603060000020004" pitchFamily="2" charset="0"/>
                          <a:cs typeface="Times New Roman" pitchFamily="18" charset="0"/>
                        </a:rPr>
                        <a:t>Attrition Studies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Optima" panose="02000603060000020004" pitchFamily="2" charset="0"/>
                          <a:cs typeface="Times New Roman" pitchFamily="18" charset="0"/>
                        </a:rPr>
                        <a:t>Customer Service Monitoring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Optima" panose="02000603060000020004" pitchFamily="2" charset="0"/>
                          <a:cs typeface="Times New Roman" pitchFamily="18" charset="0"/>
                        </a:rPr>
                        <a:t>  </a:t>
                      </a:r>
                      <a:endParaRPr kumimoji="0" lang="en-US" sz="1300" b="0" i="0" u="none" strike="noStrike" cap="none" normalizeH="0" baseline="0" dirty="0" smtClean="0">
                        <a:ln>
                          <a:noFill/>
                        </a:ln>
                        <a:solidFill>
                          <a:schemeClr val="tx1"/>
                        </a:solidFill>
                        <a:effectLst/>
                        <a:latin typeface="Optima" panose="02000603060000020004" pitchFamily="2" charset="0"/>
                        <a:cs typeface="Arial" charset="0"/>
                      </a:endParaRPr>
                    </a:p>
                  </a:txBody>
                  <a:tcPr marT="45717" marB="4571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smtClean="0">
                          <a:ln>
                            <a:noFill/>
                          </a:ln>
                          <a:solidFill>
                            <a:schemeClr val="accent6">
                              <a:lumMod val="50000"/>
                            </a:schemeClr>
                          </a:solidFill>
                          <a:effectLst/>
                          <a:latin typeface="Optima" panose="02000603060000020004" pitchFamily="2" charset="0"/>
                          <a:cs typeface="Times New Roman" pitchFamily="18" charset="0"/>
                        </a:rPr>
                        <a:t>Product Development Research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70C0"/>
                          </a:solidFill>
                          <a:effectLst/>
                          <a:latin typeface="Optima" panose="02000603060000020004" pitchFamily="2" charset="0"/>
                          <a:cs typeface="Times New Roman" pitchFamily="18" charset="0"/>
                        </a:rPr>
                        <a:t>Feature Appeal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70C0"/>
                          </a:solidFill>
                          <a:effectLst/>
                          <a:latin typeface="Optima" panose="02000603060000020004" pitchFamily="2" charset="0"/>
                          <a:cs typeface="Times New Roman" pitchFamily="18" charset="0"/>
                        </a:rPr>
                        <a:t>Pricing Optimization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70C0"/>
                          </a:solidFill>
                          <a:effectLst/>
                          <a:latin typeface="Optima" panose="02000603060000020004" pitchFamily="2" charset="0"/>
                          <a:cs typeface="Times New Roman" pitchFamily="18" charset="0"/>
                        </a:rPr>
                        <a:t>Concept Tests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70C0"/>
                          </a:solidFill>
                          <a:effectLst/>
                          <a:latin typeface="Optima" panose="02000603060000020004" pitchFamily="2" charset="0"/>
                          <a:cs typeface="Times New Roman" pitchFamily="18" charset="0"/>
                        </a:rPr>
                        <a:t>Product Optimizations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70C0"/>
                          </a:solidFill>
                          <a:effectLst/>
                          <a:latin typeface="Optima" panose="02000603060000020004" pitchFamily="2" charset="0"/>
                          <a:cs typeface="Times New Roman" pitchFamily="18" charset="0"/>
                        </a:rPr>
                        <a:t>Advance Design and Features</a:t>
                      </a:r>
                      <a:r>
                        <a:rPr kumimoji="0" lang="en-US" sz="1300" b="0" i="0" u="none" strike="noStrike" cap="none" normalizeH="0" baseline="0" dirty="0" smtClean="0">
                          <a:ln>
                            <a:noFill/>
                          </a:ln>
                          <a:solidFill>
                            <a:schemeClr val="folHlink"/>
                          </a:solidFill>
                          <a:effectLst/>
                          <a:latin typeface="Optima" panose="02000603060000020004" pitchFamily="2"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folHlink"/>
                        </a:solidFill>
                        <a:effectLst/>
                        <a:latin typeface="Optima" panose="02000603060000020004" pitchFamily="2"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FF9900"/>
                        </a:solidFill>
                        <a:effectLst/>
                        <a:latin typeface="Optima" panose="02000603060000020004" pitchFamily="2"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1" u="none" strike="noStrike" cap="none" normalizeH="0" baseline="0" dirty="0" smtClean="0">
                          <a:ln>
                            <a:noFill/>
                          </a:ln>
                          <a:solidFill>
                            <a:schemeClr val="accent6">
                              <a:lumMod val="50000"/>
                            </a:schemeClr>
                          </a:solidFill>
                          <a:effectLst/>
                          <a:latin typeface="Optima" panose="02000603060000020004" pitchFamily="2" charset="0"/>
                          <a:cs typeface="Times New Roman" pitchFamily="18" charset="0"/>
                        </a:rPr>
                        <a:t>Employee Research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FF9900"/>
                        </a:solidFill>
                        <a:effectLst/>
                        <a:latin typeface="Optima" panose="02000603060000020004" pitchFamily="2"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FF9900"/>
                        </a:solidFill>
                        <a:effectLst/>
                        <a:latin typeface="Optima" panose="02000603060000020004" pitchFamily="2"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1" u="none" strike="noStrike" cap="none" normalizeH="0" baseline="0" dirty="0" smtClean="0">
                          <a:ln>
                            <a:noFill/>
                          </a:ln>
                          <a:solidFill>
                            <a:schemeClr val="accent6">
                              <a:lumMod val="50000"/>
                            </a:schemeClr>
                          </a:solidFill>
                          <a:effectLst/>
                          <a:latin typeface="Optima" panose="02000603060000020004" pitchFamily="2" charset="0"/>
                          <a:cs typeface="Times New Roman" pitchFamily="18" charset="0"/>
                        </a:rPr>
                        <a:t>Legal Research / Mock Juries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Optima" panose="02000603060000020004" pitchFamily="2"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FF9900"/>
                        </a:solidFill>
                        <a:effectLst/>
                        <a:latin typeface="Optima" panose="02000603060000020004" pitchFamily="2"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1" u="none" strike="noStrike" cap="none" normalizeH="0" baseline="0" dirty="0" smtClean="0">
                          <a:ln>
                            <a:noFill/>
                          </a:ln>
                          <a:solidFill>
                            <a:schemeClr val="accent6">
                              <a:lumMod val="50000"/>
                            </a:schemeClr>
                          </a:solidFill>
                          <a:effectLst/>
                          <a:latin typeface="Optima" panose="02000603060000020004" pitchFamily="2" charset="0"/>
                          <a:cs typeface="Times New Roman" pitchFamily="18" charset="0"/>
                        </a:rPr>
                        <a:t>Data Collection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70C0"/>
                          </a:solidFill>
                          <a:effectLst/>
                          <a:latin typeface="Optima" panose="02000603060000020004" pitchFamily="2" charset="0"/>
                          <a:cs typeface="Times New Roman" pitchFamily="18" charset="0"/>
                        </a:rPr>
                        <a:t>Internet Based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70C0"/>
                          </a:solidFill>
                          <a:effectLst/>
                          <a:latin typeface="Optima" panose="02000603060000020004" pitchFamily="2" charset="0"/>
                          <a:cs typeface="Times New Roman" pitchFamily="18" charset="0"/>
                        </a:rPr>
                        <a:t>Web Based Questionnaires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70C0"/>
                          </a:solidFill>
                          <a:effectLst/>
                          <a:latin typeface="Optima" panose="02000603060000020004" pitchFamily="2" charset="0"/>
                          <a:cs typeface="Times New Roman" pitchFamily="18" charset="0"/>
                        </a:rPr>
                        <a:t>International Research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70C0"/>
                          </a:solidFill>
                          <a:effectLst/>
                          <a:latin typeface="Optima" panose="02000603060000020004" pitchFamily="2" charset="0"/>
                          <a:cs typeface="Times New Roman" pitchFamily="18" charset="0"/>
                        </a:rPr>
                        <a:t>Telephone CATI Research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70C0"/>
                          </a:solidFill>
                          <a:effectLst/>
                          <a:latin typeface="Optima" panose="02000603060000020004" pitchFamily="2" charset="0"/>
                          <a:cs typeface="Times New Roman" pitchFamily="18" charset="0"/>
                        </a:rPr>
                        <a:t>Executive/Professional Interviewing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70C0"/>
                          </a:solidFill>
                          <a:effectLst/>
                          <a:latin typeface="Optima" panose="02000603060000020004" pitchFamily="2" charset="0"/>
                          <a:cs typeface="Times New Roman" pitchFamily="18" charset="0"/>
                        </a:rPr>
                        <a:t>Mail Research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70C0"/>
                          </a:solidFill>
                          <a:effectLst/>
                          <a:latin typeface="Optima" panose="02000603060000020004" pitchFamily="2" charset="0"/>
                          <a:cs typeface="Times New Roman" pitchFamily="18" charset="0"/>
                        </a:rPr>
                        <a:t>Personal Interviews/Mall Research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70C0"/>
                          </a:solidFill>
                          <a:effectLst/>
                          <a:latin typeface="Optima" panose="02000603060000020004" pitchFamily="2" charset="0"/>
                          <a:cs typeface="Times New Roman" pitchFamily="18" charset="0"/>
                        </a:rPr>
                        <a:t>Mystery Shopping</a:t>
                      </a:r>
                      <a:endParaRPr kumimoji="0" lang="en-US" sz="1300" b="0" i="0" u="none" strike="noStrike" cap="none" normalizeH="0" baseline="0" dirty="0" smtClean="0">
                        <a:ln>
                          <a:noFill/>
                        </a:ln>
                        <a:solidFill>
                          <a:srgbClr val="0070C0"/>
                        </a:solidFill>
                        <a:effectLst/>
                        <a:latin typeface="Optima" panose="02000603060000020004" pitchFamily="2" charset="0"/>
                        <a:cs typeface="Arial" charset="0"/>
                      </a:endParaRPr>
                    </a:p>
                  </a:txBody>
                  <a:tcPr marT="45717" marB="45717" horzOverflow="overflow">
                    <a:lnL>
                      <a:noFill/>
                    </a:lnL>
                    <a:lnR>
                      <a:noFill/>
                    </a:lnR>
                    <a:lnT>
                      <a:noFill/>
                    </a:lnT>
                    <a:lnB>
                      <a:noFill/>
                    </a:lnB>
                    <a:lnTlToBr>
                      <a:noFill/>
                    </a:lnTlToBr>
                    <a:lnBlToTr>
                      <a:noFill/>
                    </a:lnBlToTr>
                    <a:noFill/>
                  </a:tcPr>
                </a:tc>
              </a:tr>
            </a:tbl>
          </a:graphicData>
        </a:graphic>
      </p:graphicFrame>
      <p:pic>
        <p:nvPicPr>
          <p:cNvPr id="7191" name="Picture 67" descr="C:\Documents and Settings\Richard Miller\My Documents\CPI Web Site 2005\7732\without_fl\images\menu_04.jpg">
            <a:hlinkClick r:id="rId15"/>
          </p:cNvPr>
          <p:cNvPicPr>
            <a:picLocks noChangeAspect="1" noChangeArrowheads="1"/>
          </p:cNvPicPr>
          <p:nvPr/>
        </p:nvPicPr>
        <p:blipFill>
          <a:blip r:link="rId16">
            <a:extLst>
              <a:ext uri="{28A0092B-C50C-407E-A947-70E740481C1C}">
                <a14:useLocalDpi xmlns:a14="http://schemas.microsoft.com/office/drawing/2010/main" val="0"/>
              </a:ext>
            </a:extLst>
          </a:blip>
          <a:srcRect/>
          <a:stretch>
            <a:fillRect/>
          </a:stretch>
        </p:blipFill>
        <p:spPr bwMode="auto">
          <a:xfrm>
            <a:off x="2095500" y="819150"/>
            <a:ext cx="120015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2" name="Picture 78" descr="fl_0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06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3" name="Picture 79" descr="fl_0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906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4" name="Picture 80" descr="fl_0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954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5" name="Picture 81" descr="flag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002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6" name="Picture 82" descr="flag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050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7" name="Picture 83" descr="Flag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5098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8" name="Picture 84" descr="flag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8194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9" name="Picture 85" descr="flag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1242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0" name="Picture 86" descr="flag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4290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1" name="Picture 87" descr="flag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7338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2" name="Picture 88" descr="flag1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0386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3" name="Picture 89" descr="flag1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3434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4" name="Picture 90" descr="flag1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6482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5" name="Picture 91" descr="flag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9530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6" name="Picture 46" descr="C:\Users\RichardMiller\Documents\CPResearch -- RMA New Site\menu_04a.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095500" y="819150"/>
            <a:ext cx="120015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7" name="Rectangle 110"/>
          <p:cNvSpPr>
            <a:spLocks noChangeArrowheads="1"/>
          </p:cNvSpPr>
          <p:nvPr/>
        </p:nvSpPr>
        <p:spPr bwMode="auto">
          <a:xfrm>
            <a:off x="0" y="6513513"/>
            <a:ext cx="9144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t" hangingPunct="0"/>
            <a:r>
              <a:rPr lang="en-US" sz="800">
                <a:solidFill>
                  <a:srgbClr val="FFFFFF"/>
                </a:solidFill>
                <a:latin typeface="Arial" pitchFamily="34" charset="0"/>
              </a:rPr>
              <a:t>Richard Miller Associates, LLC. © 2016</a:t>
            </a:r>
          </a:p>
        </p:txBody>
      </p:sp>
      <p:sp>
        <p:nvSpPr>
          <p:cNvPr id="7208" name="Rectangle 226"/>
          <p:cNvSpPr>
            <a:spLocks noChangeArrowheads="1"/>
          </p:cNvSpPr>
          <p:nvPr/>
        </p:nvSpPr>
        <p:spPr bwMode="auto">
          <a:xfrm>
            <a:off x="565150" y="-296863"/>
            <a:ext cx="5378450" cy="135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en-US" dirty="0">
                <a:latin typeface="Arial" pitchFamily="34" charset="0"/>
              </a:rPr>
              <a:t> </a:t>
            </a:r>
          </a:p>
          <a:p>
            <a:pPr algn="r" eaLnBrk="0" hangingPunct="0"/>
            <a:r>
              <a:rPr lang="en-US" sz="2800" b="1" i="1" dirty="0">
                <a:solidFill>
                  <a:srgbClr val="4A452A"/>
                </a:solidFill>
                <a:latin typeface="Times New Roman" pitchFamily="18" charset="0"/>
                <a:cs typeface="Times New Roman" pitchFamily="18" charset="0"/>
              </a:rPr>
              <a:t>Richard Miller Associates, LLC</a:t>
            </a:r>
            <a:endParaRPr lang="en-US" dirty="0">
              <a:solidFill>
                <a:srgbClr val="4A452A"/>
              </a:solidFill>
              <a:latin typeface="Arial" pitchFamily="34" charset="0"/>
            </a:endParaRPr>
          </a:p>
          <a:p>
            <a:pPr algn="r" eaLnBrk="0" hangingPunct="0"/>
            <a:r>
              <a:rPr lang="en-US" dirty="0">
                <a:latin typeface="Arial" pitchFamily="34" charset="0"/>
              </a:rPr>
              <a:t> </a:t>
            </a:r>
          </a:p>
          <a:p>
            <a:pPr algn="r" eaLnBrk="0" hangingPunct="0"/>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endParaRPr lang="en-US" sz="900" dirty="0">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8195" name="Picture 19" descr="C:\Documents and Settings\Richard Miller\My Documents\CPI Web Site 2005\7732\without_fl\images\fl_03.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10350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20" descr="C:\Documents and Settings\Richard Miller\My Documents\CPI Web Site 2005\7732\without_fl\images\fl_02.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13827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1" descr="C:\Documents and Settings\Richard Miller\My Documents\CPI Web Site 2005\7732\without_fl\flag1.gif"/>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17272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2" descr="C:\Documents and Settings\Richard Miller\My Documents\CPI Web Site 2005\7732\without_fl\flag3.gif"/>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20748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3" descr="C:\Documents and Settings\Richard Miller\My Documents\CPI Web Site 2005\7732\without_fl\Flag4.gif"/>
          <p:cNvPicPr>
            <a:picLocks noChangeAspect="1" noChangeArrowheads="1"/>
          </p:cNvPicPr>
          <p:nvPr/>
        </p:nvPicPr>
        <p:blipFill>
          <a:blip r:link="rId6">
            <a:extLst>
              <a:ext uri="{28A0092B-C50C-407E-A947-70E740481C1C}">
                <a14:useLocalDpi xmlns:a14="http://schemas.microsoft.com/office/drawing/2010/main" val="0"/>
              </a:ext>
            </a:extLst>
          </a:blip>
          <a:srcRect/>
          <a:stretch>
            <a:fillRect/>
          </a:stretch>
        </p:blipFill>
        <p:spPr bwMode="auto">
          <a:xfrm>
            <a:off x="24193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24" descr="C:\Documents and Settings\Richard Miller\My Documents\CPI Web Site 2005\7732\without_fl\flag5.gif"/>
          <p:cNvPicPr>
            <a:picLocks noChangeAspect="1" noChangeArrowheads="1"/>
          </p:cNvPicPr>
          <p:nvPr/>
        </p:nvPicPr>
        <p:blipFill>
          <a:blip r:link="rId7">
            <a:extLst>
              <a:ext uri="{28A0092B-C50C-407E-A947-70E740481C1C}">
                <a14:useLocalDpi xmlns:a14="http://schemas.microsoft.com/office/drawing/2010/main" val="0"/>
              </a:ext>
            </a:extLst>
          </a:blip>
          <a:srcRect/>
          <a:stretch>
            <a:fillRect/>
          </a:stretch>
        </p:blipFill>
        <p:spPr bwMode="auto">
          <a:xfrm>
            <a:off x="27670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25" descr="C:\Documents and Settings\Richard Miller\My Documents\CPI Web Site 2005\7732\without_fl\flag7.gif"/>
          <p:cNvPicPr>
            <a:picLocks noChangeAspect="1" noChangeArrowheads="1"/>
          </p:cNvPicPr>
          <p:nvPr/>
        </p:nvPicPr>
        <p:blipFill>
          <a:blip r:link="rId8">
            <a:extLst>
              <a:ext uri="{28A0092B-C50C-407E-A947-70E740481C1C}">
                <a14:useLocalDpi xmlns:a14="http://schemas.microsoft.com/office/drawing/2010/main" val="0"/>
              </a:ext>
            </a:extLst>
          </a:blip>
          <a:srcRect/>
          <a:stretch>
            <a:fillRect/>
          </a:stretch>
        </p:blipFill>
        <p:spPr bwMode="auto">
          <a:xfrm>
            <a:off x="31115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26" descr="C:\Documents and Settings\Richard Miller\My Documents\CPI Web Site 2005\7732\without_fl\flag8.gif"/>
          <p:cNvPicPr>
            <a:picLocks noChangeAspect="1" noChangeArrowheads="1"/>
          </p:cNvPicPr>
          <p:nvPr/>
        </p:nvPicPr>
        <p:blipFill>
          <a:blip r:link="rId9">
            <a:extLst>
              <a:ext uri="{28A0092B-C50C-407E-A947-70E740481C1C}">
                <a14:useLocalDpi xmlns:a14="http://schemas.microsoft.com/office/drawing/2010/main" val="0"/>
              </a:ext>
            </a:extLst>
          </a:blip>
          <a:srcRect/>
          <a:stretch>
            <a:fillRect/>
          </a:stretch>
        </p:blipFill>
        <p:spPr bwMode="auto">
          <a:xfrm>
            <a:off x="34591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27" descr="C:\Documents and Settings\Richard Miller\My Documents\CPI Web Site 2005\7732\without_fl\flag9.gif"/>
          <p:cNvPicPr>
            <a:picLocks noChangeAspect="1" noChangeArrowheads="1"/>
          </p:cNvPicPr>
          <p:nvPr/>
        </p:nvPicPr>
        <p:blipFill>
          <a:blip r:link="rId10">
            <a:extLst>
              <a:ext uri="{28A0092B-C50C-407E-A947-70E740481C1C}">
                <a14:useLocalDpi xmlns:a14="http://schemas.microsoft.com/office/drawing/2010/main" val="0"/>
              </a:ext>
            </a:extLst>
          </a:blip>
          <a:srcRect/>
          <a:stretch>
            <a:fillRect/>
          </a:stretch>
        </p:blipFill>
        <p:spPr bwMode="auto">
          <a:xfrm>
            <a:off x="38036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28" descr="C:\Documents and Settings\Richard Miller\My Documents\CPI Web Site 2005\7732\without_fl\flag10.gif"/>
          <p:cNvPicPr>
            <a:picLocks noChangeAspect="1" noChangeArrowheads="1"/>
          </p:cNvPicPr>
          <p:nvPr/>
        </p:nvPicPr>
        <p:blipFill>
          <a:blip r:link="rId11">
            <a:extLst>
              <a:ext uri="{28A0092B-C50C-407E-A947-70E740481C1C}">
                <a14:useLocalDpi xmlns:a14="http://schemas.microsoft.com/office/drawing/2010/main" val="0"/>
              </a:ext>
            </a:extLst>
          </a:blip>
          <a:srcRect/>
          <a:stretch>
            <a:fillRect/>
          </a:stretch>
        </p:blipFill>
        <p:spPr bwMode="auto">
          <a:xfrm>
            <a:off x="41513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29" descr="C:\Documents and Settings\Richard Miller\My Documents\CPI Web Site 2005\7732\without_fl\flag11.gif"/>
          <p:cNvPicPr>
            <a:picLocks noChangeAspect="1" noChangeArrowheads="1"/>
          </p:cNvPicPr>
          <p:nvPr/>
        </p:nvPicPr>
        <p:blipFill>
          <a:blip r:link="rId12">
            <a:extLst>
              <a:ext uri="{28A0092B-C50C-407E-A947-70E740481C1C}">
                <a14:useLocalDpi xmlns:a14="http://schemas.microsoft.com/office/drawing/2010/main" val="0"/>
              </a:ext>
            </a:extLst>
          </a:blip>
          <a:srcRect/>
          <a:stretch>
            <a:fillRect/>
          </a:stretch>
        </p:blipFill>
        <p:spPr bwMode="auto">
          <a:xfrm>
            <a:off x="44958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30" descr="C:\Documents and Settings\Richard Miller\My Documents\CPI Web Site 2005\7732\without_fl\flag12.gif"/>
          <p:cNvPicPr>
            <a:picLocks noChangeAspect="1" noChangeArrowheads="1"/>
          </p:cNvPicPr>
          <p:nvPr/>
        </p:nvPicPr>
        <p:blipFill>
          <a:blip r:link="rId13">
            <a:extLst>
              <a:ext uri="{28A0092B-C50C-407E-A947-70E740481C1C}">
                <a14:useLocalDpi xmlns:a14="http://schemas.microsoft.com/office/drawing/2010/main" val="0"/>
              </a:ext>
            </a:extLst>
          </a:blip>
          <a:srcRect/>
          <a:stretch>
            <a:fillRect/>
          </a:stretch>
        </p:blipFill>
        <p:spPr bwMode="auto">
          <a:xfrm>
            <a:off x="48434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32" descr="C:\Documents and Settings\Richard Miller\My Documents\CPI Web Site 2005\7732\without_fl\images\spacer.gif"/>
          <p:cNvPicPr>
            <a:picLocks noChangeAspect="1" noChangeArrowheads="1"/>
          </p:cNvPicPr>
          <p:nvPr/>
        </p:nvPicPr>
        <p:blipFill>
          <a:blip r:link="rId14">
            <a:extLst>
              <a:ext uri="{28A0092B-C50C-407E-A947-70E740481C1C}">
                <a14:useLocalDpi xmlns:a14="http://schemas.microsoft.com/office/drawing/2010/main" val="0"/>
              </a:ext>
            </a:extLst>
          </a:blip>
          <a:srcRect/>
          <a:stretch>
            <a:fillRect/>
          </a:stretch>
        </p:blipFill>
        <p:spPr bwMode="auto">
          <a:xfrm>
            <a:off x="671513" y="6202363"/>
            <a:ext cx="9525" cy="2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8" name="Text Box 34"/>
          <p:cNvSpPr txBox="1">
            <a:spLocks noChangeArrowheads="1"/>
          </p:cNvSpPr>
          <p:nvPr/>
        </p:nvSpPr>
        <p:spPr bwMode="auto">
          <a:xfrm>
            <a:off x="4876800" y="12954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50000"/>
              </a:spcBef>
            </a:pPr>
            <a:endParaRPr lang="en-US">
              <a:latin typeface="Arial" pitchFamily="34" charset="0"/>
            </a:endParaRPr>
          </a:p>
        </p:txBody>
      </p:sp>
      <p:sp>
        <p:nvSpPr>
          <p:cNvPr id="19476" name="Rectangle 35"/>
          <p:cNvSpPr>
            <a:spLocks noChangeArrowheads="1"/>
          </p:cNvSpPr>
          <p:nvPr/>
        </p:nvSpPr>
        <p:spPr bwMode="auto">
          <a:xfrm>
            <a:off x="3505200" y="962025"/>
            <a:ext cx="4876800" cy="5334000"/>
          </a:xfrm>
          <a:prstGeom prst="rect">
            <a:avLst/>
          </a:prstGeom>
          <a:solidFill>
            <a:srgbClr val="FDEADA"/>
          </a:solidFill>
          <a:ln>
            <a:noFill/>
          </a:ln>
          <a:effectLst>
            <a:softEdge rad="635000"/>
          </a:effectLst>
        </p:spPr>
        <p:txBody>
          <a:bodyPr>
            <a:spAutoFit/>
          </a:bodyPr>
          <a:lstStyle/>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4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a:latin typeface="Garamond" pitchFamily="18" charset="0"/>
              <a:ea typeface="굴림" pitchFamily="34" charset="-127"/>
              <a:cs typeface="Arial" charset="0"/>
            </a:endParaRPr>
          </a:p>
          <a:p>
            <a:pPr>
              <a:defRPr/>
            </a:pPr>
            <a:endParaRPr lang="en-US" altLang="ko-KR" sz="1000" b="1">
              <a:latin typeface="Garamond" pitchFamily="18" charset="0"/>
              <a:ea typeface="굴림" pitchFamily="34" charset="-127"/>
              <a:cs typeface="Arial" charset="0"/>
            </a:endParaRPr>
          </a:p>
        </p:txBody>
      </p:sp>
      <p:sp>
        <p:nvSpPr>
          <p:cNvPr id="8210" name="Rectangle 3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4355" name="Rectangle 42"/>
          <p:cNvSpPr>
            <a:spLocks noChangeArrowheads="1"/>
          </p:cNvSpPr>
          <p:nvPr/>
        </p:nvSpPr>
        <p:spPr bwMode="auto">
          <a:xfrm>
            <a:off x="3733800" y="912168"/>
            <a:ext cx="533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defRPr/>
            </a:pPr>
            <a:r>
              <a:rPr lang="en-US" altLang="ko-KR" sz="2400" b="1" dirty="0" smtClean="0">
                <a:solidFill>
                  <a:srgbClr val="0070C0"/>
                </a:solidFill>
                <a:latin typeface="+mn-lt"/>
                <a:ea typeface="Batang" pitchFamily="18" charset="-127"/>
                <a:cs typeface="Arial" charset="0"/>
              </a:rPr>
              <a:t>RMA Industries </a:t>
            </a:r>
            <a:r>
              <a:rPr lang="en-US" altLang="ko-KR" sz="2400" b="1" dirty="0">
                <a:solidFill>
                  <a:srgbClr val="0070C0"/>
                </a:solidFill>
                <a:latin typeface="+mn-lt"/>
                <a:ea typeface="Batang" pitchFamily="18" charset="-127"/>
                <a:cs typeface="Arial" charset="0"/>
              </a:rPr>
              <a:t>and Services Researched</a:t>
            </a:r>
            <a:endParaRPr lang="en-US" altLang="ko-KR" sz="2400" dirty="0">
              <a:solidFill>
                <a:srgbClr val="0070C0"/>
              </a:solidFill>
              <a:latin typeface="+mn-lt"/>
              <a:ea typeface="굴림" pitchFamily="34" charset="-127"/>
              <a:cs typeface="Arial" charset="0"/>
            </a:endParaRPr>
          </a:p>
        </p:txBody>
      </p:sp>
      <p:graphicFrame>
        <p:nvGraphicFramePr>
          <p:cNvPr id="79948" name="Group 76"/>
          <p:cNvGraphicFramePr>
            <a:graphicFrameLocks noGrp="1"/>
          </p:cNvGraphicFramePr>
          <p:nvPr>
            <p:extLst>
              <p:ext uri="{D42A27DB-BD31-4B8C-83A1-F6EECF244321}">
                <p14:modId xmlns:p14="http://schemas.microsoft.com/office/powerpoint/2010/main" val="3390816157"/>
              </p:ext>
            </p:extLst>
          </p:nvPr>
        </p:nvGraphicFramePr>
        <p:xfrm>
          <a:off x="3810000" y="1447800"/>
          <a:ext cx="4800600" cy="4359275"/>
        </p:xfrm>
        <a:graphic>
          <a:graphicData uri="http://schemas.openxmlformats.org/drawingml/2006/table">
            <a:tbl>
              <a:tblPr/>
              <a:tblGrid>
                <a:gridCol w="2400300"/>
                <a:gridCol w="2400300"/>
              </a:tblGrid>
              <a:tr h="4359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rgbClr val="0070C0"/>
                          </a:solidFill>
                          <a:effectLst/>
                          <a:latin typeface="Optima" panose="02000603060000020004" pitchFamily="2" charset="0"/>
                          <a:ea typeface="Batang" pitchFamily="18" charset="-127"/>
                          <a:cs typeface="Times New Roman" pitchFamily="18" charset="0"/>
                        </a:rPr>
                        <a:t>Advance Design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Optima" panose="02000603060000020004" pitchFamily="2" charset="0"/>
                          <a:ea typeface="Batang" pitchFamily="18" charset="-127"/>
                          <a:cs typeface="Times New Roman" pitchFamily="18" charset="0"/>
                        </a:rPr>
                        <a:t>Advertising **</a:t>
                      </a:r>
                      <a:endParaRPr kumimoji="0" lang="en-US" altLang="ko-KR" sz="1400" b="0" i="0" u="none" strike="noStrike" cap="none" normalizeH="0" baseline="0" dirty="0" smtClean="0">
                        <a:ln>
                          <a:noFill/>
                        </a:ln>
                        <a:solidFill>
                          <a:srgbClr val="000000"/>
                        </a:solidFill>
                        <a:effectLst/>
                        <a:latin typeface="Optima" panose="02000603060000020004" pitchFamily="2" charset="0"/>
                        <a:ea typeface="Batang" pitchFamily="18"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Optima" panose="02000603060000020004" pitchFamily="2" charset="0"/>
                          <a:ea typeface="Batang" pitchFamily="18" charset="-127"/>
                          <a:cs typeface="Times New Roman" pitchFamily="18" charset="0"/>
                        </a:rPr>
                        <a:t>Aerospace </a:t>
                      </a:r>
                      <a:endParaRPr kumimoji="0" lang="en-US" altLang="ko-KR" sz="1400" b="0" i="0" u="none" strike="noStrike" cap="none" normalizeH="0" baseline="0" dirty="0" smtClean="0">
                        <a:ln>
                          <a:noFill/>
                        </a:ln>
                        <a:solidFill>
                          <a:srgbClr val="000000"/>
                        </a:solidFill>
                        <a:effectLst/>
                        <a:latin typeface="Optima" panose="02000603060000020004" pitchFamily="2" charset="0"/>
                        <a:ea typeface="굴림" pitchFamily="34"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Optima" panose="02000603060000020004" pitchFamily="2" charset="0"/>
                          <a:ea typeface="Batang" pitchFamily="18" charset="-127"/>
                          <a:cs typeface="Arial" charset="0"/>
                        </a:rPr>
                        <a:t>Agriculture </a:t>
                      </a:r>
                      <a:endParaRPr kumimoji="0" lang="en-US" altLang="ko-KR" sz="1400" b="0" i="0" u="none" strike="noStrike" cap="none" normalizeH="0" baseline="0" dirty="0" smtClean="0">
                        <a:ln>
                          <a:noFill/>
                        </a:ln>
                        <a:solidFill>
                          <a:srgbClr val="000000"/>
                        </a:solidFill>
                        <a:effectLst/>
                        <a:latin typeface="Optima" panose="02000603060000020004" pitchFamily="2" charset="0"/>
                        <a:ea typeface="굴림" pitchFamily="34" charset="-127"/>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rgbClr val="0070C0"/>
                          </a:solidFill>
                          <a:effectLst/>
                          <a:latin typeface="Optima" panose="02000603060000020004" pitchFamily="2" charset="0"/>
                          <a:ea typeface="Batang" pitchFamily="18" charset="-127"/>
                          <a:cs typeface="Arial" charset="0"/>
                        </a:rPr>
                        <a:t>Automotive **</a:t>
                      </a:r>
                      <a:endParaRPr kumimoji="0" lang="en-US" altLang="ko-KR" sz="1400" b="0" i="0" u="none" strike="noStrike" cap="none" normalizeH="0" baseline="0" dirty="0" smtClean="0">
                        <a:ln>
                          <a:noFill/>
                        </a:ln>
                        <a:solidFill>
                          <a:srgbClr val="0070C0"/>
                        </a:solidFill>
                        <a:effectLst/>
                        <a:latin typeface="Optima" panose="02000603060000020004" pitchFamily="2" charset="0"/>
                        <a:ea typeface="굴림" pitchFamily="34" charset="-127"/>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Optima" panose="02000603060000020004" pitchFamily="2" charset="0"/>
                          <a:ea typeface="Batang" pitchFamily="18" charset="-127"/>
                          <a:cs typeface="Arial" charset="0"/>
                        </a:rPr>
                        <a:t>Biotechnology </a:t>
                      </a:r>
                      <a:endParaRPr kumimoji="0" lang="en-US" altLang="ko-KR" sz="1400" b="0" i="0" u="none" strike="noStrike" cap="none" normalizeH="0" baseline="0" dirty="0" smtClean="0">
                        <a:ln>
                          <a:noFill/>
                        </a:ln>
                        <a:solidFill>
                          <a:srgbClr val="000000"/>
                        </a:solidFill>
                        <a:effectLst/>
                        <a:latin typeface="Optima" panose="02000603060000020004" pitchFamily="2" charset="0"/>
                        <a:ea typeface="굴림" pitchFamily="34" charset="-127"/>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Optima" panose="02000603060000020004" pitchFamily="2" charset="0"/>
                          <a:ea typeface="Batang" pitchFamily="18" charset="-127"/>
                          <a:cs typeface="Arial" charset="0"/>
                        </a:rPr>
                        <a:t>Chemicals </a:t>
                      </a:r>
                      <a:endParaRPr kumimoji="0" lang="en-US" altLang="ko-KR" sz="1400" b="0" i="0" u="none" strike="noStrike" cap="none" normalizeH="0" baseline="0" dirty="0" smtClean="0">
                        <a:ln>
                          <a:noFill/>
                        </a:ln>
                        <a:solidFill>
                          <a:srgbClr val="000000"/>
                        </a:solidFill>
                        <a:effectLst/>
                        <a:latin typeface="Optima" panose="02000603060000020004" pitchFamily="2" charset="0"/>
                        <a:ea typeface="굴림" pitchFamily="34" charset="-127"/>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Optima" panose="02000603060000020004" pitchFamily="2" charset="0"/>
                          <a:ea typeface="Batang" pitchFamily="18" charset="-127"/>
                          <a:cs typeface="Arial" charset="0"/>
                        </a:rPr>
                        <a:t>Communication</a:t>
                      </a:r>
                      <a:endParaRPr kumimoji="0" lang="en-US" altLang="ko-KR" sz="1400" b="0" i="0" u="none" strike="noStrike" cap="none" normalizeH="0" baseline="0" dirty="0" smtClean="0">
                        <a:ln>
                          <a:noFill/>
                        </a:ln>
                        <a:solidFill>
                          <a:srgbClr val="000000"/>
                        </a:solidFill>
                        <a:effectLst/>
                        <a:latin typeface="Optima" panose="02000603060000020004" pitchFamily="2" charset="0"/>
                        <a:ea typeface="굴림" pitchFamily="34" charset="-127"/>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rgbClr val="0070C0"/>
                          </a:solidFill>
                          <a:effectLst/>
                          <a:latin typeface="Optima" panose="02000603060000020004" pitchFamily="2" charset="0"/>
                          <a:ea typeface="Batang" pitchFamily="18" charset="-127"/>
                          <a:cs typeface="Arial" charset="0"/>
                        </a:rPr>
                        <a:t>Computers **</a:t>
                      </a:r>
                      <a:endParaRPr kumimoji="0" lang="en-US" altLang="ko-KR" sz="1400" b="0" i="0" u="none" strike="noStrike" cap="none" normalizeH="0" baseline="0" dirty="0" smtClean="0">
                        <a:ln>
                          <a:noFill/>
                        </a:ln>
                        <a:solidFill>
                          <a:srgbClr val="0070C0"/>
                        </a:solidFill>
                        <a:effectLst/>
                        <a:latin typeface="Optima" panose="02000603060000020004" pitchFamily="2" charset="0"/>
                        <a:ea typeface="굴림" pitchFamily="34" charset="-127"/>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Optima" panose="02000603060000020004" pitchFamily="2" charset="0"/>
                          <a:ea typeface="Batang" pitchFamily="18" charset="-127"/>
                          <a:cs typeface="Arial" charset="0"/>
                        </a:rPr>
                        <a:t>Construction </a:t>
                      </a:r>
                      <a:endParaRPr kumimoji="0" lang="en-US" altLang="ko-KR" sz="1400" b="0" i="0" u="none" strike="noStrike" cap="none" normalizeH="0" baseline="0" dirty="0" smtClean="0">
                        <a:ln>
                          <a:noFill/>
                        </a:ln>
                        <a:solidFill>
                          <a:srgbClr val="000000"/>
                        </a:solidFill>
                        <a:effectLst/>
                        <a:latin typeface="Optima" panose="02000603060000020004" pitchFamily="2" charset="0"/>
                        <a:ea typeface="굴림" pitchFamily="34" charset="-127"/>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rgbClr val="0070C0"/>
                          </a:solidFill>
                          <a:effectLst/>
                          <a:latin typeface="Optima" panose="02000603060000020004" pitchFamily="2" charset="0"/>
                          <a:ea typeface="Batang" pitchFamily="18" charset="-127"/>
                          <a:cs typeface="Arial" charset="0"/>
                        </a:rPr>
                        <a:t>Consumer Goods **</a:t>
                      </a:r>
                      <a:endParaRPr kumimoji="0" lang="en-US" altLang="ko-KR" sz="1400" b="0" i="0" u="none" strike="noStrike" cap="none" normalizeH="0" baseline="0" dirty="0" smtClean="0">
                        <a:ln>
                          <a:noFill/>
                        </a:ln>
                        <a:solidFill>
                          <a:srgbClr val="0070C0"/>
                        </a:solidFill>
                        <a:effectLst/>
                        <a:latin typeface="Optima" panose="02000603060000020004" pitchFamily="2" charset="0"/>
                        <a:ea typeface="굴림" pitchFamily="34" charset="-127"/>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Optima" panose="02000603060000020004" pitchFamily="2" charset="0"/>
                          <a:ea typeface="Batang" pitchFamily="18" charset="-127"/>
                          <a:cs typeface="Arial" charset="0"/>
                        </a:rPr>
                        <a:t>Disposables </a:t>
                      </a:r>
                      <a:endParaRPr kumimoji="0" lang="en-US" altLang="ko-KR" sz="1400" b="0" i="0" u="none" strike="noStrike" cap="none" normalizeH="0" baseline="0" dirty="0" smtClean="0">
                        <a:ln>
                          <a:noFill/>
                        </a:ln>
                        <a:solidFill>
                          <a:srgbClr val="000000"/>
                        </a:solidFill>
                        <a:effectLst/>
                        <a:latin typeface="Optima" panose="02000603060000020004" pitchFamily="2" charset="0"/>
                        <a:ea typeface="굴림" pitchFamily="34" charset="-127"/>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rgbClr val="0070C0"/>
                          </a:solidFill>
                          <a:effectLst/>
                          <a:latin typeface="Optima" panose="02000603060000020004" pitchFamily="2" charset="0"/>
                          <a:ea typeface="Batang" pitchFamily="18" charset="-127"/>
                          <a:cs typeface="Arial" charset="0"/>
                        </a:rPr>
                        <a:t>Durables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rgbClr val="0070C0"/>
                          </a:solidFill>
                          <a:effectLst/>
                          <a:latin typeface="Optima" panose="02000603060000020004" pitchFamily="2" charset="0"/>
                          <a:ea typeface="Batang" pitchFamily="18" charset="-127"/>
                          <a:cs typeface="Arial" charset="0"/>
                        </a:rPr>
                        <a:t>Electronics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Optima" panose="02000603060000020004" pitchFamily="2" charset="0"/>
                          <a:ea typeface="굴림" pitchFamily="34" charset="-127"/>
                          <a:cs typeface="Arial" charset="0"/>
                        </a:rPr>
                        <a:t>Energy </a:t>
                      </a:r>
                      <a:endParaRPr kumimoji="0" lang="en-US" altLang="ko-KR" sz="1400" b="0" i="0" u="none" strike="noStrike" cap="none" normalizeH="0" baseline="0" dirty="0" smtClean="0">
                        <a:ln>
                          <a:noFill/>
                        </a:ln>
                        <a:solidFill>
                          <a:srgbClr val="000000"/>
                        </a:solidFill>
                        <a:effectLst/>
                        <a:latin typeface="Optima" panose="02000603060000020004" pitchFamily="2" charset="0"/>
                        <a:ea typeface="굴림" pitchFamily="34" charset="-127"/>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Optima" panose="02000603060000020004" pitchFamily="2" charset="0"/>
                          <a:ea typeface="굴림" pitchFamily="34" charset="-127"/>
                          <a:cs typeface="Arial" charset="0"/>
                        </a:rPr>
                        <a:t>Entertainment **</a:t>
                      </a:r>
                      <a:endParaRPr kumimoji="0" lang="en-US" altLang="ko-KR" sz="1400" b="0" i="0" u="none" strike="noStrike" cap="none" normalizeH="0" baseline="0" dirty="0" smtClean="0">
                        <a:ln>
                          <a:noFill/>
                        </a:ln>
                        <a:solidFill>
                          <a:srgbClr val="000000"/>
                        </a:solidFill>
                        <a:effectLst/>
                        <a:latin typeface="Optima" panose="02000603060000020004" pitchFamily="2" charset="0"/>
                        <a:ea typeface="굴림" pitchFamily="34" charset="-127"/>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Optima" panose="02000603060000020004" pitchFamily="2" charset="0"/>
                          <a:ea typeface="굴림" pitchFamily="34" charset="-127"/>
                          <a:cs typeface="Arial" charset="0"/>
                        </a:rPr>
                        <a:t>Environmental </a:t>
                      </a:r>
                      <a:endParaRPr kumimoji="0" lang="en-US" altLang="ko-KR" sz="1400" b="0" i="0" u="none" strike="noStrike" cap="none" normalizeH="0" baseline="0" dirty="0" smtClean="0">
                        <a:ln>
                          <a:noFill/>
                        </a:ln>
                        <a:solidFill>
                          <a:srgbClr val="000000"/>
                        </a:solidFill>
                        <a:effectLst/>
                        <a:latin typeface="Optima" panose="02000603060000020004" pitchFamily="2" charset="0"/>
                        <a:ea typeface="굴림" pitchFamily="34" charset="-127"/>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Optima" panose="02000603060000020004" pitchFamily="2" charset="0"/>
                          <a:ea typeface="굴림" pitchFamily="34" charset="-127"/>
                          <a:cs typeface="Arial" charset="0"/>
                        </a:rPr>
                        <a:t>Finance </a:t>
                      </a:r>
                      <a:endParaRPr kumimoji="0" lang="en-US" altLang="ko-KR" sz="1400" b="0" i="0" u="none" strike="noStrike" cap="none" normalizeH="0" baseline="0" dirty="0" smtClean="0">
                        <a:ln>
                          <a:noFill/>
                        </a:ln>
                        <a:solidFill>
                          <a:srgbClr val="000000"/>
                        </a:solidFill>
                        <a:effectLst/>
                        <a:latin typeface="Optima" panose="02000603060000020004" pitchFamily="2" charset="0"/>
                        <a:ea typeface="굴림" pitchFamily="34" charset="-127"/>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rgbClr val="0070C0"/>
                          </a:solidFill>
                          <a:effectLst/>
                          <a:latin typeface="Optima" panose="02000603060000020004" pitchFamily="2" charset="0"/>
                          <a:ea typeface="굴림" pitchFamily="34" charset="-127"/>
                          <a:cs typeface="Arial" charset="0"/>
                        </a:rPr>
                        <a:t>Food / Beverages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Optima" panose="02000603060000020004" pitchFamily="2" charset="0"/>
                          <a:ea typeface="굴림" pitchFamily="34" charset="-127"/>
                          <a:cs typeface="Arial" charset="0"/>
                        </a:rPr>
                        <a:t>Fragrances **</a:t>
                      </a:r>
                      <a:endParaRPr kumimoji="0" lang="en-US" altLang="ko-KR" sz="1400" b="0" i="0" u="none" strike="noStrike" cap="none" normalizeH="0" baseline="0" dirty="0" smtClean="0">
                        <a:ln>
                          <a:noFill/>
                        </a:ln>
                        <a:solidFill>
                          <a:srgbClr val="000000"/>
                        </a:solidFill>
                        <a:effectLst/>
                        <a:latin typeface="Optima" panose="02000603060000020004" pitchFamily="2" charset="0"/>
                        <a:ea typeface="굴림" pitchFamily="34" charset="-127"/>
                        <a:cs typeface="Arial" charset="0"/>
                      </a:endParaRPr>
                    </a:p>
                  </a:txBody>
                  <a:tcPr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Optima" panose="02000603060000020004" pitchFamily="2" charset="0"/>
                          <a:ea typeface="굴림" pitchFamily="34" charset="-127"/>
                          <a:cs typeface="Arial" charset="0"/>
                        </a:rPr>
                        <a:t>Greeting Cards **</a:t>
                      </a:r>
                      <a:endParaRPr kumimoji="0" lang="en-US" altLang="ko-KR" sz="1400" b="0" i="0" u="none" strike="noStrike" cap="none" normalizeH="0" baseline="0" dirty="0" smtClean="0">
                        <a:ln>
                          <a:noFill/>
                        </a:ln>
                        <a:solidFill>
                          <a:srgbClr val="000000"/>
                        </a:solidFill>
                        <a:effectLst/>
                        <a:latin typeface="Optima" panose="02000603060000020004" pitchFamily="2" charset="0"/>
                        <a:ea typeface="굴림" pitchFamily="34" charset="-127"/>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Optima" panose="02000603060000020004" pitchFamily="2" charset="0"/>
                          <a:ea typeface="굴림" pitchFamily="34" charset="-127"/>
                          <a:cs typeface="Arial" charset="0"/>
                        </a:rPr>
                        <a:t>Health Care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Optima" panose="02000603060000020004" pitchFamily="2" charset="0"/>
                          <a:ea typeface="Batang" pitchFamily="18" charset="-127"/>
                          <a:cs typeface="Times New Roman" pitchFamily="18" charset="0"/>
                        </a:rPr>
                        <a:t>Heavy Industry </a:t>
                      </a:r>
                      <a:endParaRPr kumimoji="0" lang="en-US" altLang="ko-KR" sz="1400" b="0" i="0" u="none" strike="noStrike" cap="none" normalizeH="0" baseline="0" dirty="0" smtClean="0">
                        <a:ln>
                          <a:noFill/>
                        </a:ln>
                        <a:solidFill>
                          <a:srgbClr val="000000"/>
                        </a:solidFill>
                        <a:effectLst/>
                        <a:latin typeface="Optima" panose="02000603060000020004" pitchFamily="2" charset="0"/>
                        <a:ea typeface="굴림" pitchFamily="34"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Optima" panose="02000603060000020004" pitchFamily="2" charset="0"/>
                          <a:ea typeface="Batang" pitchFamily="18" charset="-127"/>
                          <a:cs typeface="Arial" charset="0"/>
                        </a:rPr>
                        <a:t>Housing **</a:t>
                      </a:r>
                      <a:endParaRPr kumimoji="0" lang="en-US" altLang="ko-KR" sz="1400" b="0" i="0" u="none" strike="noStrike" cap="none" normalizeH="0" baseline="0" dirty="0" smtClean="0">
                        <a:ln>
                          <a:noFill/>
                        </a:ln>
                        <a:solidFill>
                          <a:srgbClr val="000000"/>
                        </a:solidFill>
                        <a:effectLst/>
                        <a:latin typeface="Optima" panose="02000603060000020004" pitchFamily="2" charset="0"/>
                        <a:ea typeface="굴림" pitchFamily="34" charset="-127"/>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Optima" panose="02000603060000020004" pitchFamily="2" charset="0"/>
                          <a:ea typeface="Batang" pitchFamily="18" charset="-127"/>
                          <a:cs typeface="Arial" charset="0"/>
                        </a:rPr>
                        <a:t>Manufacturing </a:t>
                      </a:r>
                      <a:endParaRPr kumimoji="0" lang="en-US" altLang="ko-KR" sz="1400" b="0" i="0" u="none" strike="noStrike" cap="none" normalizeH="0" baseline="0" dirty="0" smtClean="0">
                        <a:ln>
                          <a:noFill/>
                        </a:ln>
                        <a:solidFill>
                          <a:srgbClr val="000000"/>
                        </a:solidFill>
                        <a:effectLst/>
                        <a:latin typeface="Optima" panose="02000603060000020004" pitchFamily="2" charset="0"/>
                        <a:ea typeface="굴림" pitchFamily="34" charset="-127"/>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Optima" panose="02000603060000020004" pitchFamily="2" charset="0"/>
                          <a:ea typeface="Batang" pitchFamily="18" charset="-127"/>
                          <a:cs typeface="Arial" charset="0"/>
                        </a:rPr>
                        <a:t>Media / Publishing </a:t>
                      </a:r>
                      <a:endParaRPr kumimoji="0" lang="en-US" altLang="ko-KR" sz="1400" b="0" i="0" u="none" strike="noStrike" cap="none" normalizeH="0" baseline="0" dirty="0" smtClean="0">
                        <a:ln>
                          <a:noFill/>
                        </a:ln>
                        <a:solidFill>
                          <a:srgbClr val="000000"/>
                        </a:solidFill>
                        <a:effectLst/>
                        <a:latin typeface="Optima" panose="02000603060000020004" pitchFamily="2" charset="0"/>
                        <a:ea typeface="굴림" pitchFamily="34" charset="-127"/>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Optima" panose="02000603060000020004" pitchFamily="2" charset="0"/>
                          <a:ea typeface="Batang" pitchFamily="18" charset="-127"/>
                          <a:cs typeface="Arial" charset="0"/>
                        </a:rPr>
                        <a:t>Merchandising</a:t>
                      </a:r>
                      <a:endParaRPr kumimoji="0" lang="en-US" altLang="ko-KR" sz="1400" b="0" i="0" u="none" strike="noStrike" cap="none" normalizeH="0" baseline="0" dirty="0" smtClean="0">
                        <a:ln>
                          <a:noFill/>
                        </a:ln>
                        <a:solidFill>
                          <a:srgbClr val="000000"/>
                        </a:solidFill>
                        <a:effectLst/>
                        <a:latin typeface="Optima" panose="02000603060000020004" pitchFamily="2" charset="0"/>
                        <a:ea typeface="굴림" pitchFamily="34" charset="-127"/>
                        <a:cs typeface="Arial"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None/>
                        <a:tabLst/>
                      </a:pPr>
                      <a:r>
                        <a:rPr kumimoji="0" lang="en-US" altLang="ko-KR" sz="1400" b="0" i="0" u="none" strike="noStrike" cap="none" normalizeH="0" baseline="0" dirty="0" smtClean="0">
                          <a:ln>
                            <a:noFill/>
                          </a:ln>
                          <a:solidFill>
                            <a:schemeClr val="tx1"/>
                          </a:solidFill>
                          <a:effectLst/>
                          <a:latin typeface="Optima" panose="02000603060000020004" pitchFamily="2" charset="0"/>
                          <a:ea typeface="Batang" pitchFamily="18" charset="-127"/>
                          <a:cs typeface="Arial" charset="0"/>
                        </a:rPr>
                        <a:t>Packaging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Optima" panose="02000603060000020004" pitchFamily="2" charset="0"/>
                          <a:ea typeface="굴림" pitchFamily="34" charset="-127"/>
                          <a:cs typeface="Arial" charset="0"/>
                        </a:rPr>
                        <a:t>Pharmaceuticals </a:t>
                      </a:r>
                      <a:endParaRPr kumimoji="0" lang="en-US" altLang="ko-KR" sz="1400" b="0" i="0" u="none" strike="noStrike" cap="none" normalizeH="0" baseline="0" dirty="0" smtClean="0">
                        <a:ln>
                          <a:noFill/>
                        </a:ln>
                        <a:solidFill>
                          <a:srgbClr val="000000"/>
                        </a:solidFill>
                        <a:effectLst/>
                        <a:latin typeface="Optima" panose="02000603060000020004" pitchFamily="2" charset="0"/>
                        <a:ea typeface="굴림" pitchFamily="34" charset="-127"/>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rgbClr val="0070C0"/>
                          </a:solidFill>
                          <a:effectLst/>
                          <a:latin typeface="Optima" panose="02000603060000020004" pitchFamily="2" charset="0"/>
                          <a:ea typeface="굴림" pitchFamily="34" charset="-127"/>
                          <a:cs typeface="Arial" charset="0"/>
                        </a:rPr>
                        <a:t>Product Planning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Optima" panose="02000603060000020004" pitchFamily="2" charset="0"/>
                          <a:ea typeface="굴림" pitchFamily="34" charset="-127"/>
                          <a:cs typeface="Arial" charset="0"/>
                        </a:rPr>
                        <a:t>Real Estate </a:t>
                      </a:r>
                      <a:endParaRPr kumimoji="0" lang="en-US" altLang="ko-KR" sz="1400" b="0" i="0" u="none" strike="noStrike" cap="none" normalizeH="0" baseline="0" dirty="0" smtClean="0">
                        <a:ln>
                          <a:noFill/>
                        </a:ln>
                        <a:solidFill>
                          <a:srgbClr val="000000"/>
                        </a:solidFill>
                        <a:effectLst/>
                        <a:latin typeface="Optima" panose="02000603060000020004" pitchFamily="2" charset="0"/>
                        <a:ea typeface="굴림" pitchFamily="34" charset="-127"/>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Optima" panose="02000603060000020004" pitchFamily="2" charset="0"/>
                          <a:ea typeface="굴림" pitchFamily="34" charset="-127"/>
                          <a:cs typeface="Arial" charset="0"/>
                        </a:rPr>
                        <a:t>Services</a:t>
                      </a:r>
                      <a:endParaRPr kumimoji="0" lang="en-US" altLang="ko-KR" sz="1400" b="0" i="0" u="none" strike="noStrike" cap="none" normalizeH="0" baseline="0" dirty="0" smtClean="0">
                        <a:ln>
                          <a:noFill/>
                        </a:ln>
                        <a:solidFill>
                          <a:srgbClr val="000000"/>
                        </a:solidFill>
                        <a:effectLst/>
                        <a:latin typeface="Optima" panose="02000603060000020004" pitchFamily="2" charset="0"/>
                        <a:ea typeface="굴림" pitchFamily="34" charset="-127"/>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Optima" panose="02000603060000020004" pitchFamily="2" charset="0"/>
                          <a:ea typeface="굴림" pitchFamily="34" charset="-127"/>
                          <a:cs typeface="Arial" charset="0"/>
                        </a:rPr>
                        <a:t>Software </a:t>
                      </a:r>
                      <a:endParaRPr kumimoji="0" lang="en-US" altLang="ko-KR" sz="1400" b="0" i="0" u="none" strike="noStrike" cap="none" normalizeH="0" baseline="0" dirty="0" smtClean="0">
                        <a:ln>
                          <a:noFill/>
                        </a:ln>
                        <a:solidFill>
                          <a:srgbClr val="000000"/>
                        </a:solidFill>
                        <a:effectLst/>
                        <a:latin typeface="Optima" panose="02000603060000020004" pitchFamily="2" charset="0"/>
                        <a:ea typeface="굴림" pitchFamily="34" charset="-127"/>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rgbClr val="0070C0"/>
                          </a:solidFill>
                          <a:effectLst/>
                          <a:latin typeface="Optima" panose="02000603060000020004" pitchFamily="2" charset="0"/>
                          <a:ea typeface="굴림" pitchFamily="34" charset="-127"/>
                          <a:cs typeface="Arial" charset="0"/>
                        </a:rPr>
                        <a:t>Technology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rgbClr val="0070C0"/>
                          </a:solidFill>
                          <a:effectLst/>
                          <a:latin typeface="Optima" panose="02000603060000020004" pitchFamily="2" charset="0"/>
                          <a:ea typeface="굴림" pitchFamily="34" charset="-127"/>
                          <a:cs typeface="Arial" charset="0"/>
                        </a:rPr>
                        <a:t>Telecommunications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Optima" panose="02000603060000020004" pitchFamily="2" charset="0"/>
                          <a:ea typeface="굴림" pitchFamily="34" charset="-127"/>
                          <a:cs typeface="Arial" charset="0"/>
                        </a:rPr>
                        <a:t>Textiles </a:t>
                      </a:r>
                      <a:endParaRPr kumimoji="0" lang="en-US" altLang="ko-KR" sz="1400" b="0" i="0" u="none" strike="noStrike" cap="none" normalizeH="0" baseline="0" dirty="0" smtClean="0">
                        <a:ln>
                          <a:noFill/>
                        </a:ln>
                        <a:solidFill>
                          <a:srgbClr val="000000"/>
                        </a:solidFill>
                        <a:effectLst/>
                        <a:latin typeface="Optima" panose="02000603060000020004" pitchFamily="2" charset="0"/>
                        <a:ea typeface="굴림" pitchFamily="34" charset="-127"/>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rgbClr val="0070C0"/>
                          </a:solidFill>
                          <a:effectLst/>
                          <a:latin typeface="Optima" panose="02000603060000020004" pitchFamily="2" charset="0"/>
                          <a:ea typeface="굴림" pitchFamily="34" charset="-127"/>
                          <a:cs typeface="Arial" charset="0"/>
                        </a:rPr>
                        <a:t>Tools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Optima" panose="02000603060000020004" pitchFamily="2" charset="0"/>
                          <a:ea typeface="굴림" pitchFamily="34" charset="-127"/>
                          <a:cs typeface="Arial" charset="0"/>
                        </a:rPr>
                        <a:t>Tourism </a:t>
                      </a:r>
                      <a:endParaRPr kumimoji="0" lang="en-US" altLang="ko-KR" sz="1400" b="0" i="0" u="none" strike="noStrike" cap="none" normalizeH="0" baseline="0" dirty="0" smtClean="0">
                        <a:ln>
                          <a:noFill/>
                        </a:ln>
                        <a:solidFill>
                          <a:srgbClr val="000000"/>
                        </a:solidFill>
                        <a:effectLst/>
                        <a:latin typeface="Optima" panose="02000603060000020004" pitchFamily="2" charset="0"/>
                        <a:ea typeface="굴림" pitchFamily="34" charset="-127"/>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Optima" panose="02000603060000020004" pitchFamily="2" charset="0"/>
                          <a:ea typeface="굴림" pitchFamily="34" charset="-127"/>
                          <a:cs typeface="Arial" charset="0"/>
                        </a:rPr>
                        <a:t>US Government </a:t>
                      </a:r>
                      <a:endParaRPr kumimoji="0" lang="en-US" altLang="ko-KR" sz="1400" b="0" i="0" u="none" strike="noStrike" cap="none" normalizeH="0" baseline="0" dirty="0" smtClean="0">
                        <a:ln>
                          <a:noFill/>
                        </a:ln>
                        <a:solidFill>
                          <a:srgbClr val="000000"/>
                        </a:solidFill>
                        <a:effectLst/>
                        <a:latin typeface="Optima" panose="02000603060000020004" pitchFamily="2" charset="0"/>
                        <a:ea typeface="굴림" pitchFamily="34" charset="-127"/>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400" b="0" i="1" u="none" strike="noStrike" cap="none" normalizeH="0" baseline="0" dirty="0" smtClean="0">
                          <a:ln>
                            <a:noFill/>
                          </a:ln>
                          <a:solidFill>
                            <a:schemeClr val="folHlink"/>
                          </a:solidFill>
                          <a:effectLst/>
                          <a:latin typeface="Optima" panose="02000603060000020004" pitchFamily="2" charset="0"/>
                          <a:ea typeface="굴림" pitchFamily="34" charset="-127"/>
                          <a:cs typeface="Arial" charset="0"/>
                        </a:rPr>
                        <a:t>** Indicates Specialty</a:t>
                      </a:r>
                      <a:endParaRPr kumimoji="0" lang="en-US" altLang="ko-KR" sz="1400" b="0" i="0" u="none" strike="noStrike" cap="none" normalizeH="0" baseline="0" dirty="0" smtClean="0">
                        <a:ln>
                          <a:noFill/>
                        </a:ln>
                        <a:solidFill>
                          <a:schemeClr val="tx1"/>
                        </a:solidFill>
                        <a:effectLst/>
                        <a:latin typeface="Optima" panose="02000603060000020004" pitchFamily="2" charset="0"/>
                        <a:ea typeface="Batang" pitchFamily="18" charset="-127"/>
                        <a:cs typeface="Arial" charset="0"/>
                      </a:endParaRPr>
                    </a:p>
                  </a:txBody>
                  <a:tcPr marT="45727" marB="45727" horzOverflow="overflow">
                    <a:lnL>
                      <a:noFill/>
                    </a:lnL>
                    <a:lnR>
                      <a:noFill/>
                    </a:lnR>
                    <a:lnT>
                      <a:noFill/>
                    </a:lnT>
                    <a:lnB>
                      <a:noFill/>
                    </a:lnB>
                    <a:lnTlToBr>
                      <a:noFill/>
                    </a:lnTlToBr>
                    <a:lnBlToTr>
                      <a:noFill/>
                    </a:lnBlToTr>
                    <a:noFill/>
                  </a:tcPr>
                </a:tc>
              </a:tr>
            </a:tbl>
          </a:graphicData>
        </a:graphic>
      </p:graphicFrame>
      <p:pic>
        <p:nvPicPr>
          <p:cNvPr id="8215" name="Picture 63" descr="C:\Documents and Settings\Richard Miller\My Documents\CPI Web Site 2005\7732\without_fl\images\menu_04.jpg">
            <a:hlinkClick r:id="rId15"/>
          </p:cNvPr>
          <p:cNvPicPr>
            <a:picLocks noChangeAspect="1" noChangeArrowheads="1"/>
          </p:cNvPicPr>
          <p:nvPr/>
        </p:nvPicPr>
        <p:blipFill>
          <a:blip r:link="rId16">
            <a:extLst>
              <a:ext uri="{28A0092B-C50C-407E-A947-70E740481C1C}">
                <a14:useLocalDpi xmlns:a14="http://schemas.microsoft.com/office/drawing/2010/main" val="0"/>
              </a:ext>
            </a:extLst>
          </a:blip>
          <a:srcRect/>
          <a:stretch>
            <a:fillRect/>
          </a:stretch>
        </p:blipFill>
        <p:spPr bwMode="auto">
          <a:xfrm>
            <a:off x="2095500" y="819150"/>
            <a:ext cx="120015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6" name="Picture 80" descr="fl_0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06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7" name="Picture 81" descr="fl_0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906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Picture 82" descr="fl_0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954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9" name="Picture 83" descr="flag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002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0" name="Picture 84" descr="flag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050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1" name="Picture 85" descr="Flag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5098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2" name="Picture 86" descr="flag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8194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3" name="Picture 87" descr="flag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1242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4" name="Picture 88" descr="flag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4290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5" name="Picture 89" descr="flag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7338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6" name="Picture 90" descr="flag1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0386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7" name="Picture 91" descr="flag1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3434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8" name="Picture 92" descr="flag1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6482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9" name="Picture 93" descr="flag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9530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0" name="Picture 46" descr="C:\Users\RichardMiller\Documents\CPResearch -- RMA New Site\menu_04a.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095500" y="819150"/>
            <a:ext cx="120015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1" name="Rectangle 110"/>
          <p:cNvSpPr>
            <a:spLocks noChangeArrowheads="1"/>
          </p:cNvSpPr>
          <p:nvPr/>
        </p:nvSpPr>
        <p:spPr bwMode="auto">
          <a:xfrm>
            <a:off x="0" y="6513513"/>
            <a:ext cx="9144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t" hangingPunct="0"/>
            <a:r>
              <a:rPr lang="en-US" sz="800">
                <a:solidFill>
                  <a:srgbClr val="FFFFFF"/>
                </a:solidFill>
                <a:latin typeface="Arial" pitchFamily="34" charset="0"/>
              </a:rPr>
              <a:t>Richard Miller Associates, LLC. © 2016</a:t>
            </a:r>
          </a:p>
        </p:txBody>
      </p:sp>
      <p:sp>
        <p:nvSpPr>
          <p:cNvPr id="8232" name="Rectangle 226"/>
          <p:cNvSpPr>
            <a:spLocks noChangeArrowheads="1"/>
          </p:cNvSpPr>
          <p:nvPr/>
        </p:nvSpPr>
        <p:spPr bwMode="auto">
          <a:xfrm>
            <a:off x="565150" y="-296863"/>
            <a:ext cx="5378450" cy="135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en-US">
                <a:latin typeface="Arial" pitchFamily="34" charset="0"/>
              </a:rPr>
              <a:t> </a:t>
            </a:r>
          </a:p>
          <a:p>
            <a:pPr algn="r" eaLnBrk="0" hangingPunct="0"/>
            <a:r>
              <a:rPr lang="en-US" sz="2800" b="1" i="1">
                <a:solidFill>
                  <a:srgbClr val="4A452A"/>
                </a:solidFill>
                <a:latin typeface="Times New Roman" pitchFamily="18" charset="0"/>
                <a:cs typeface="Times New Roman" pitchFamily="18" charset="0"/>
              </a:rPr>
              <a:t>Richard Miller Associates, LLC</a:t>
            </a:r>
            <a:endParaRPr lang="en-US">
              <a:solidFill>
                <a:srgbClr val="4A452A"/>
              </a:solidFill>
              <a:latin typeface="Arial" pitchFamily="34" charset="0"/>
            </a:endParaRPr>
          </a:p>
          <a:p>
            <a:pPr algn="r" eaLnBrk="0" hangingPunct="0"/>
            <a:r>
              <a:rPr lang="en-US">
                <a:latin typeface="Arial" pitchFamily="34" charset="0"/>
              </a:rPr>
              <a:t> </a:t>
            </a:r>
          </a:p>
          <a:p>
            <a:pPr algn="r" eaLnBrk="0" hangingPunct="0"/>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endParaRPr lang="en-US" sz="900">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9219" name="Picture 19" descr="C:\Documents and Settings\Richard Miller\My Documents\CPI Web Site 2005\7732\without_fl\images\fl_03.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10350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20" descr="C:\Documents and Settings\Richard Miller\My Documents\CPI Web Site 2005\7732\without_fl\images\fl_02.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13827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1" descr="C:\Documents and Settings\Richard Miller\My Documents\CPI Web Site 2005\7732\without_fl\flag1.gif"/>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17272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2" descr="C:\Documents and Settings\Richard Miller\My Documents\CPI Web Site 2005\7732\without_fl\flag3.gif"/>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20748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23" descr="C:\Documents and Settings\Richard Miller\My Documents\CPI Web Site 2005\7732\without_fl\Flag4.gif"/>
          <p:cNvPicPr>
            <a:picLocks noChangeAspect="1" noChangeArrowheads="1"/>
          </p:cNvPicPr>
          <p:nvPr/>
        </p:nvPicPr>
        <p:blipFill>
          <a:blip r:link="rId6">
            <a:extLst>
              <a:ext uri="{28A0092B-C50C-407E-A947-70E740481C1C}">
                <a14:useLocalDpi xmlns:a14="http://schemas.microsoft.com/office/drawing/2010/main" val="0"/>
              </a:ext>
            </a:extLst>
          </a:blip>
          <a:srcRect/>
          <a:stretch>
            <a:fillRect/>
          </a:stretch>
        </p:blipFill>
        <p:spPr bwMode="auto">
          <a:xfrm>
            <a:off x="24193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24" descr="C:\Documents and Settings\Richard Miller\My Documents\CPI Web Site 2005\7732\without_fl\flag5.gif"/>
          <p:cNvPicPr>
            <a:picLocks noChangeAspect="1" noChangeArrowheads="1"/>
          </p:cNvPicPr>
          <p:nvPr/>
        </p:nvPicPr>
        <p:blipFill>
          <a:blip r:link="rId7">
            <a:extLst>
              <a:ext uri="{28A0092B-C50C-407E-A947-70E740481C1C}">
                <a14:useLocalDpi xmlns:a14="http://schemas.microsoft.com/office/drawing/2010/main" val="0"/>
              </a:ext>
            </a:extLst>
          </a:blip>
          <a:srcRect/>
          <a:stretch>
            <a:fillRect/>
          </a:stretch>
        </p:blipFill>
        <p:spPr bwMode="auto">
          <a:xfrm>
            <a:off x="27670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25" descr="C:\Documents and Settings\Richard Miller\My Documents\CPI Web Site 2005\7732\without_fl\flag7.gif"/>
          <p:cNvPicPr>
            <a:picLocks noChangeAspect="1" noChangeArrowheads="1"/>
          </p:cNvPicPr>
          <p:nvPr/>
        </p:nvPicPr>
        <p:blipFill>
          <a:blip r:link="rId8">
            <a:extLst>
              <a:ext uri="{28A0092B-C50C-407E-A947-70E740481C1C}">
                <a14:useLocalDpi xmlns:a14="http://schemas.microsoft.com/office/drawing/2010/main" val="0"/>
              </a:ext>
            </a:extLst>
          </a:blip>
          <a:srcRect/>
          <a:stretch>
            <a:fillRect/>
          </a:stretch>
        </p:blipFill>
        <p:spPr bwMode="auto">
          <a:xfrm>
            <a:off x="31115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26" descr="C:\Documents and Settings\Richard Miller\My Documents\CPI Web Site 2005\7732\without_fl\flag8.gif"/>
          <p:cNvPicPr>
            <a:picLocks noChangeAspect="1" noChangeArrowheads="1"/>
          </p:cNvPicPr>
          <p:nvPr/>
        </p:nvPicPr>
        <p:blipFill>
          <a:blip r:link="rId9">
            <a:extLst>
              <a:ext uri="{28A0092B-C50C-407E-A947-70E740481C1C}">
                <a14:useLocalDpi xmlns:a14="http://schemas.microsoft.com/office/drawing/2010/main" val="0"/>
              </a:ext>
            </a:extLst>
          </a:blip>
          <a:srcRect/>
          <a:stretch>
            <a:fillRect/>
          </a:stretch>
        </p:blipFill>
        <p:spPr bwMode="auto">
          <a:xfrm>
            <a:off x="34591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27" descr="C:\Documents and Settings\Richard Miller\My Documents\CPI Web Site 2005\7732\without_fl\flag9.gif"/>
          <p:cNvPicPr>
            <a:picLocks noChangeAspect="1" noChangeArrowheads="1"/>
          </p:cNvPicPr>
          <p:nvPr/>
        </p:nvPicPr>
        <p:blipFill>
          <a:blip r:link="rId10">
            <a:extLst>
              <a:ext uri="{28A0092B-C50C-407E-A947-70E740481C1C}">
                <a14:useLocalDpi xmlns:a14="http://schemas.microsoft.com/office/drawing/2010/main" val="0"/>
              </a:ext>
            </a:extLst>
          </a:blip>
          <a:srcRect/>
          <a:stretch>
            <a:fillRect/>
          </a:stretch>
        </p:blipFill>
        <p:spPr bwMode="auto">
          <a:xfrm>
            <a:off x="38036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28" descr="C:\Documents and Settings\Richard Miller\My Documents\CPI Web Site 2005\7732\without_fl\flag10.gif"/>
          <p:cNvPicPr>
            <a:picLocks noChangeAspect="1" noChangeArrowheads="1"/>
          </p:cNvPicPr>
          <p:nvPr/>
        </p:nvPicPr>
        <p:blipFill>
          <a:blip r:link="rId11">
            <a:extLst>
              <a:ext uri="{28A0092B-C50C-407E-A947-70E740481C1C}">
                <a14:useLocalDpi xmlns:a14="http://schemas.microsoft.com/office/drawing/2010/main" val="0"/>
              </a:ext>
            </a:extLst>
          </a:blip>
          <a:srcRect/>
          <a:stretch>
            <a:fillRect/>
          </a:stretch>
        </p:blipFill>
        <p:spPr bwMode="auto">
          <a:xfrm>
            <a:off x="41513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29" descr="C:\Documents and Settings\Richard Miller\My Documents\CPI Web Site 2005\7732\without_fl\flag11.gif"/>
          <p:cNvPicPr>
            <a:picLocks noChangeAspect="1" noChangeArrowheads="1"/>
          </p:cNvPicPr>
          <p:nvPr/>
        </p:nvPicPr>
        <p:blipFill>
          <a:blip r:link="rId12">
            <a:extLst>
              <a:ext uri="{28A0092B-C50C-407E-A947-70E740481C1C}">
                <a14:useLocalDpi xmlns:a14="http://schemas.microsoft.com/office/drawing/2010/main" val="0"/>
              </a:ext>
            </a:extLst>
          </a:blip>
          <a:srcRect/>
          <a:stretch>
            <a:fillRect/>
          </a:stretch>
        </p:blipFill>
        <p:spPr bwMode="auto">
          <a:xfrm>
            <a:off x="44958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30" descr="C:\Documents and Settings\Richard Miller\My Documents\CPI Web Site 2005\7732\without_fl\flag12.gif"/>
          <p:cNvPicPr>
            <a:picLocks noChangeAspect="1" noChangeArrowheads="1"/>
          </p:cNvPicPr>
          <p:nvPr/>
        </p:nvPicPr>
        <p:blipFill>
          <a:blip r:link="rId13">
            <a:extLst>
              <a:ext uri="{28A0092B-C50C-407E-A947-70E740481C1C}">
                <a14:useLocalDpi xmlns:a14="http://schemas.microsoft.com/office/drawing/2010/main" val="0"/>
              </a:ext>
            </a:extLst>
          </a:blip>
          <a:srcRect/>
          <a:stretch>
            <a:fillRect/>
          </a:stretch>
        </p:blipFill>
        <p:spPr bwMode="auto">
          <a:xfrm>
            <a:off x="48434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32" descr="C:\Documents and Settings\Richard Miller\My Documents\CPI Web Site 2005\7732\without_fl\images\spacer.gif"/>
          <p:cNvPicPr>
            <a:picLocks noChangeAspect="1" noChangeArrowheads="1"/>
          </p:cNvPicPr>
          <p:nvPr/>
        </p:nvPicPr>
        <p:blipFill>
          <a:blip r:link="rId14">
            <a:extLst>
              <a:ext uri="{28A0092B-C50C-407E-A947-70E740481C1C}">
                <a14:useLocalDpi xmlns:a14="http://schemas.microsoft.com/office/drawing/2010/main" val="0"/>
              </a:ext>
            </a:extLst>
          </a:blip>
          <a:srcRect/>
          <a:stretch>
            <a:fillRect/>
          </a:stretch>
        </p:blipFill>
        <p:spPr bwMode="auto">
          <a:xfrm>
            <a:off x="671513" y="6202363"/>
            <a:ext cx="9525" cy="2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2" name="Text Box 34"/>
          <p:cNvSpPr txBox="1">
            <a:spLocks noChangeArrowheads="1"/>
          </p:cNvSpPr>
          <p:nvPr/>
        </p:nvSpPr>
        <p:spPr bwMode="auto">
          <a:xfrm>
            <a:off x="4876800" y="12954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50000"/>
              </a:spcBef>
            </a:pPr>
            <a:endParaRPr lang="en-US">
              <a:latin typeface="Arial" pitchFamily="34" charset="0"/>
            </a:endParaRPr>
          </a:p>
        </p:txBody>
      </p:sp>
      <p:sp>
        <p:nvSpPr>
          <p:cNvPr id="19476" name="Rectangle 35"/>
          <p:cNvSpPr>
            <a:spLocks noChangeArrowheads="1"/>
          </p:cNvSpPr>
          <p:nvPr/>
        </p:nvSpPr>
        <p:spPr bwMode="auto">
          <a:xfrm>
            <a:off x="838200" y="914400"/>
            <a:ext cx="8077200" cy="5509200"/>
          </a:xfrm>
          <a:prstGeom prst="rect">
            <a:avLst/>
          </a:prstGeom>
          <a:solidFill>
            <a:schemeClr val="bg1">
              <a:lumMod val="95000"/>
            </a:schemeClr>
          </a:solidFill>
          <a:ln>
            <a:noFill/>
          </a:ln>
          <a:effectLst>
            <a:softEdge rad="635000"/>
          </a:effectLst>
        </p:spPr>
        <p:txBody>
          <a:bodyPr>
            <a:spAutoFit/>
          </a:bodyPr>
          <a:lstStyle/>
          <a:p>
            <a:pPr>
              <a:defRPr/>
            </a:pPr>
            <a:endParaRPr lang="en-US" sz="1600" dirty="0">
              <a:latin typeface="Calibri" pitchFamily="34" charset="0"/>
              <a:cs typeface="Arial" charset="0"/>
            </a:endParaRPr>
          </a:p>
          <a:p>
            <a:pPr>
              <a:defRPr/>
            </a:pPr>
            <a:endParaRPr lang="en-US" sz="1600" dirty="0">
              <a:latin typeface="Calibri" pitchFamily="34" charset="0"/>
              <a:cs typeface="Arial" charset="0"/>
            </a:endParaRPr>
          </a:p>
          <a:p>
            <a:pPr>
              <a:defRPr/>
            </a:pPr>
            <a:endParaRPr lang="en-US" sz="1600" dirty="0">
              <a:latin typeface="Calibri" pitchFamily="34" charset="0"/>
              <a:cs typeface="Arial" charset="0"/>
            </a:endParaRPr>
          </a:p>
          <a:p>
            <a:pPr>
              <a:defRPr/>
            </a:pPr>
            <a:r>
              <a:rPr lang="en-US" sz="1600" dirty="0">
                <a:latin typeface="Calibri" pitchFamily="34" charset="0"/>
                <a:cs typeface="Arial" charset="0"/>
              </a:rPr>
              <a:t>We have completed over 1000 studies annually for a variety of clients with RMA’s various </a:t>
            </a:r>
            <a:r>
              <a:rPr lang="en-US" sz="1600" dirty="0" smtClean="0">
                <a:latin typeface="Calibri" pitchFamily="34" charset="0"/>
                <a:cs typeface="Arial" charset="0"/>
              </a:rPr>
              <a:t>Teams.  </a:t>
            </a:r>
            <a:r>
              <a:rPr lang="en-US" sz="1600" dirty="0">
                <a:latin typeface="Calibri" pitchFamily="34" charset="0"/>
                <a:cs typeface="Arial" charset="0"/>
              </a:rPr>
              <a:t>Virtually ALL our studies are of ‘product’ orientation or of a pre-recruited nature or Customer Satisfaction.  We are </a:t>
            </a:r>
            <a:r>
              <a:rPr lang="en-US" sz="1600" u="sng" dirty="0">
                <a:latin typeface="Calibri" pitchFamily="34" charset="0"/>
                <a:cs typeface="Arial" charset="0"/>
              </a:rPr>
              <a:t>not </a:t>
            </a:r>
            <a:r>
              <a:rPr lang="en-US" sz="1600" dirty="0">
                <a:latin typeface="Calibri" pitchFamily="34" charset="0"/>
                <a:cs typeface="Arial" charset="0"/>
              </a:rPr>
              <a:t>specialists for image, advertising, political or government research.</a:t>
            </a:r>
          </a:p>
          <a:p>
            <a:pPr>
              <a:defRPr/>
            </a:pPr>
            <a:endParaRPr lang="en-US" sz="1600" dirty="0">
              <a:latin typeface="Calibri" pitchFamily="34" charset="0"/>
              <a:cs typeface="Arial" charset="0"/>
            </a:endParaRPr>
          </a:p>
          <a:p>
            <a:pPr>
              <a:defRPr/>
            </a:pPr>
            <a:r>
              <a:rPr lang="en-US" sz="1600" dirty="0">
                <a:latin typeface="Calibri" pitchFamily="34" charset="0"/>
                <a:cs typeface="Arial" charset="0"/>
              </a:rPr>
              <a:t>RMA in the past 10 years has successfully completed over 150 gang pre-recruited interviews and automobile clinics with over a 94% overall respondent show rate.  Our clients comment on:</a:t>
            </a:r>
          </a:p>
          <a:p>
            <a:pPr marL="742950" lvl="1" indent="-285750">
              <a:buFont typeface="Arial" panose="020B0604020202020204" pitchFamily="34" charset="0"/>
              <a:buChar char="•"/>
              <a:defRPr/>
            </a:pPr>
            <a:r>
              <a:rPr lang="en-US" sz="1600" dirty="0">
                <a:latin typeface="Calibri" pitchFamily="34" charset="0"/>
                <a:cs typeface="Arial" charset="0"/>
              </a:rPr>
              <a:t>        The articulation, knowledge and subject experience of our respondents</a:t>
            </a:r>
          </a:p>
          <a:p>
            <a:pPr marL="742950" lvl="1" indent="-285750">
              <a:buFont typeface="Arial" panose="020B0604020202020204" pitchFamily="34" charset="0"/>
              <a:buChar char="•"/>
              <a:defRPr/>
            </a:pPr>
            <a:r>
              <a:rPr lang="en-US" sz="1600" dirty="0">
                <a:latin typeface="Calibri" pitchFamily="34" charset="0"/>
                <a:cs typeface="Arial" charset="0"/>
              </a:rPr>
              <a:t>        The accurate quota distribution as originally specified                </a:t>
            </a:r>
          </a:p>
          <a:p>
            <a:pPr marL="742950" lvl="1" indent="-285750">
              <a:buFont typeface="Arial" panose="020B0604020202020204" pitchFamily="34" charset="0"/>
              <a:buChar char="•"/>
              <a:defRPr/>
            </a:pPr>
            <a:r>
              <a:rPr lang="en-US" sz="1600" dirty="0">
                <a:latin typeface="Calibri" pitchFamily="34" charset="0"/>
                <a:cs typeface="Arial" charset="0"/>
              </a:rPr>
              <a:t>        The accuracy and thorough editing of all data and reports </a:t>
            </a:r>
          </a:p>
          <a:p>
            <a:pPr marL="742950" lvl="1" indent="-285750">
              <a:buFont typeface="Arial" panose="020B0604020202020204" pitchFamily="34" charset="0"/>
              <a:buChar char="•"/>
              <a:defRPr/>
            </a:pPr>
            <a:r>
              <a:rPr lang="en-US" sz="1600" dirty="0">
                <a:latin typeface="Calibri" pitchFamily="34" charset="0"/>
                <a:cs typeface="Arial" charset="0"/>
              </a:rPr>
              <a:t>        The availability of immediate preliminary reports due to advanced technology</a:t>
            </a:r>
          </a:p>
          <a:p>
            <a:pPr marL="742950" lvl="1" indent="-285750">
              <a:buFont typeface="Arial" panose="020B0604020202020204" pitchFamily="34" charset="0"/>
              <a:buChar char="•"/>
              <a:defRPr/>
            </a:pPr>
            <a:r>
              <a:rPr lang="en-US" sz="1600" dirty="0">
                <a:latin typeface="Calibri" pitchFamily="34" charset="0"/>
                <a:cs typeface="Arial" charset="0"/>
              </a:rPr>
              <a:t>        The commitment to adhere to all original timelines – being available at the 	times</a:t>
            </a:r>
          </a:p>
          <a:p>
            <a:pPr lvl="2">
              <a:defRPr/>
            </a:pPr>
            <a:r>
              <a:rPr lang="en-US" sz="1600" dirty="0">
                <a:latin typeface="Calibri" pitchFamily="34" charset="0"/>
                <a:cs typeface="Arial" charset="0"/>
              </a:rPr>
              <a:t>       you need us to be</a:t>
            </a:r>
          </a:p>
          <a:p>
            <a:pPr marL="742950" lvl="1" indent="-285750">
              <a:buFont typeface="Arial" panose="020B0604020202020204" pitchFamily="34" charset="0"/>
              <a:buChar char="•"/>
              <a:defRPr/>
            </a:pPr>
            <a:r>
              <a:rPr lang="en-US" sz="1600" dirty="0">
                <a:latin typeface="Calibri" pitchFamily="34" charset="0"/>
                <a:cs typeface="Arial" charset="0"/>
              </a:rPr>
              <a:t>        Our exceptional on site experience, nothing short of a 5-star rating</a:t>
            </a:r>
          </a:p>
          <a:p>
            <a:pPr marL="742950" lvl="1" indent="-285750">
              <a:buFont typeface="Arial" panose="020B0604020202020204" pitchFamily="34" charset="0"/>
              <a:buChar char="•"/>
              <a:defRPr/>
            </a:pPr>
            <a:r>
              <a:rPr lang="en-US" sz="1600" dirty="0">
                <a:latin typeface="Calibri" pitchFamily="34" charset="0"/>
                <a:cs typeface="Arial" charset="0"/>
              </a:rPr>
              <a:t>        The final recommendation and reporting summaries FREE after the FGDs and IDIs</a:t>
            </a:r>
          </a:p>
          <a:p>
            <a:pPr marL="742950" lvl="1" indent="-285750">
              <a:buFont typeface="Arial" panose="020B0604020202020204" pitchFamily="34" charset="0"/>
              <a:buChar char="•"/>
              <a:defRPr/>
            </a:pPr>
            <a:r>
              <a:rPr lang="en-US" sz="1600" dirty="0">
                <a:latin typeface="Calibri" pitchFamily="34" charset="0"/>
                <a:cs typeface="Arial" charset="0"/>
              </a:rPr>
              <a:t>        </a:t>
            </a:r>
            <a:r>
              <a:rPr lang="en-US" sz="1600" dirty="0" smtClean="0">
                <a:latin typeface="Calibri" pitchFamily="34" charset="0"/>
                <a:cs typeface="Arial" charset="0"/>
              </a:rPr>
              <a:t>97% </a:t>
            </a:r>
            <a:r>
              <a:rPr lang="en-US" sz="1600" dirty="0">
                <a:latin typeface="Calibri" pitchFamily="34" charset="0"/>
                <a:cs typeface="Arial" charset="0"/>
              </a:rPr>
              <a:t>overall client satisfaction rate based on solicited and unsolicited ratings</a:t>
            </a:r>
          </a:p>
          <a:p>
            <a:pPr>
              <a:defRPr/>
            </a:pPr>
            <a:endParaRPr lang="en-US" sz="1600" dirty="0">
              <a:latin typeface="Calibri" pitchFamily="34" charset="0"/>
              <a:cs typeface="Arial" charset="0"/>
            </a:endParaRPr>
          </a:p>
          <a:p>
            <a:pPr>
              <a:defRPr/>
            </a:pPr>
            <a:r>
              <a:rPr lang="en-US" sz="1600" dirty="0">
                <a:latin typeface="Calibri" pitchFamily="34" charset="0"/>
                <a:cs typeface="Arial" charset="0"/>
              </a:rPr>
              <a:t>Moreover, you will have </a:t>
            </a:r>
            <a:r>
              <a:rPr lang="en-US" sz="1600" dirty="0" smtClean="0">
                <a:latin typeface="Calibri" pitchFamily="34" charset="0"/>
                <a:cs typeface="Arial" charset="0"/>
              </a:rPr>
              <a:t>a designated Team from Richard </a:t>
            </a:r>
            <a:r>
              <a:rPr lang="en-US" sz="1600" dirty="0">
                <a:latin typeface="Calibri" pitchFamily="34" charset="0"/>
                <a:cs typeface="Arial" charset="0"/>
              </a:rPr>
              <a:t>Miller’s </a:t>
            </a:r>
            <a:r>
              <a:rPr lang="en-US" sz="1600" dirty="0" smtClean="0">
                <a:latin typeface="Calibri" pitchFamily="34" charset="0"/>
                <a:cs typeface="Arial" charset="0"/>
              </a:rPr>
              <a:t>staff for </a:t>
            </a:r>
            <a:r>
              <a:rPr lang="en-US" sz="1600" dirty="0">
                <a:latin typeface="Calibri" pitchFamily="34" charset="0"/>
                <a:cs typeface="Arial" charset="0"/>
              </a:rPr>
              <a:t>personal attention and expertise </a:t>
            </a:r>
            <a:r>
              <a:rPr lang="en-US" sz="1600" dirty="0" smtClean="0">
                <a:latin typeface="Calibri" pitchFamily="34" charset="0"/>
                <a:cs typeface="Arial" charset="0"/>
              </a:rPr>
              <a:t>in completing your project </a:t>
            </a:r>
            <a:r>
              <a:rPr lang="en-US" sz="1600" dirty="0">
                <a:latin typeface="Calibri" pitchFamily="34" charset="0"/>
                <a:cs typeface="Arial" charset="0"/>
              </a:rPr>
              <a:t>and all other </a:t>
            </a:r>
            <a:r>
              <a:rPr lang="en-US" sz="1600" dirty="0" smtClean="0">
                <a:latin typeface="Calibri" pitchFamily="34" charset="0"/>
                <a:cs typeface="Arial" charset="0"/>
              </a:rPr>
              <a:t>work with you</a:t>
            </a:r>
            <a:r>
              <a:rPr lang="en-US" sz="1600" dirty="0">
                <a:latin typeface="Calibri" pitchFamily="34" charset="0"/>
                <a:cs typeface="Arial" charset="0"/>
              </a:rPr>
              <a:t>.</a:t>
            </a:r>
          </a:p>
        </p:txBody>
      </p:sp>
      <p:sp>
        <p:nvSpPr>
          <p:cNvPr id="9234" name="Rectangle 3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5379" name="Rectangle 42"/>
          <p:cNvSpPr>
            <a:spLocks noChangeArrowheads="1"/>
          </p:cNvSpPr>
          <p:nvPr/>
        </p:nvSpPr>
        <p:spPr bwMode="auto">
          <a:xfrm>
            <a:off x="76200" y="1062335"/>
            <a:ext cx="464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defRPr/>
            </a:pPr>
            <a:r>
              <a:rPr lang="en-US" altLang="ko-KR" sz="2400" b="1" dirty="0" smtClean="0">
                <a:solidFill>
                  <a:srgbClr val="0070C0"/>
                </a:solidFill>
                <a:latin typeface="+mn-lt"/>
                <a:ea typeface="Batang" pitchFamily="18" charset="-127"/>
                <a:cs typeface="Arial" charset="0"/>
              </a:rPr>
              <a:t>RMA Project </a:t>
            </a:r>
            <a:r>
              <a:rPr lang="en-US" altLang="ko-KR" sz="2400" b="1" dirty="0">
                <a:solidFill>
                  <a:srgbClr val="0070C0"/>
                </a:solidFill>
                <a:latin typeface="+mn-lt"/>
                <a:ea typeface="Batang" pitchFamily="18" charset="-127"/>
                <a:cs typeface="Arial" charset="0"/>
              </a:rPr>
              <a:t>Experience</a:t>
            </a:r>
            <a:endParaRPr lang="en-US" altLang="ko-KR" sz="3200" dirty="0">
              <a:solidFill>
                <a:srgbClr val="0070C0"/>
              </a:solidFill>
              <a:latin typeface="+mn-lt"/>
              <a:ea typeface="굴림" pitchFamily="34" charset="-127"/>
              <a:cs typeface="Arial" charset="0"/>
            </a:endParaRPr>
          </a:p>
        </p:txBody>
      </p:sp>
      <p:pic>
        <p:nvPicPr>
          <p:cNvPr id="9236" name="Picture 80" descr="fl_0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06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7" name="Picture 81" descr="fl_0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06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8" name="Picture 82" descr="fl_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954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9" name="Picture 83" descr="flag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002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0" name="Picture 84" descr="flag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050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1" name="Picture 85" descr="Flag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098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2" name="Picture 86" descr="flag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8194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3" name="Picture 87" descr="flag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1242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4" name="Picture 88" descr="flag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4290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5" name="Picture 89" descr="flag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338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6" name="Picture 90" descr="flag1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0386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7" name="Picture 91" descr="flag1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3434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8" name="Picture 92" descr="flag1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6482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9" name="Picture 93" descr="flag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9530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50" name="Rectangle 110"/>
          <p:cNvSpPr>
            <a:spLocks noChangeArrowheads="1"/>
          </p:cNvSpPr>
          <p:nvPr/>
        </p:nvSpPr>
        <p:spPr bwMode="auto">
          <a:xfrm>
            <a:off x="0" y="6513513"/>
            <a:ext cx="9144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t" hangingPunct="0"/>
            <a:r>
              <a:rPr lang="en-US" sz="800">
                <a:solidFill>
                  <a:srgbClr val="FFFFFF"/>
                </a:solidFill>
                <a:latin typeface="Arial" pitchFamily="34" charset="0"/>
              </a:rPr>
              <a:t>Richard Miller Associates, LLC. © 2016</a:t>
            </a:r>
          </a:p>
        </p:txBody>
      </p:sp>
      <p:sp>
        <p:nvSpPr>
          <p:cNvPr id="9251" name="Rectangle 226"/>
          <p:cNvSpPr>
            <a:spLocks noChangeArrowheads="1"/>
          </p:cNvSpPr>
          <p:nvPr/>
        </p:nvSpPr>
        <p:spPr bwMode="auto">
          <a:xfrm>
            <a:off x="565150" y="-296863"/>
            <a:ext cx="5378450" cy="135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en-US">
                <a:latin typeface="Arial" pitchFamily="34" charset="0"/>
              </a:rPr>
              <a:t> </a:t>
            </a:r>
          </a:p>
          <a:p>
            <a:pPr algn="r" eaLnBrk="0" hangingPunct="0"/>
            <a:r>
              <a:rPr lang="en-US" sz="2800" b="1" i="1">
                <a:solidFill>
                  <a:srgbClr val="4A452A"/>
                </a:solidFill>
                <a:latin typeface="Times New Roman" pitchFamily="18" charset="0"/>
                <a:cs typeface="Times New Roman" pitchFamily="18" charset="0"/>
              </a:rPr>
              <a:t>Richard Miller Associates, LLC</a:t>
            </a:r>
            <a:endParaRPr lang="en-US">
              <a:solidFill>
                <a:srgbClr val="4A452A"/>
              </a:solidFill>
              <a:latin typeface="Arial" pitchFamily="34" charset="0"/>
            </a:endParaRPr>
          </a:p>
          <a:p>
            <a:pPr algn="r" eaLnBrk="0" hangingPunct="0"/>
            <a:r>
              <a:rPr lang="en-US">
                <a:latin typeface="Arial" pitchFamily="34" charset="0"/>
              </a:rPr>
              <a:t> </a:t>
            </a:r>
          </a:p>
          <a:p>
            <a:pPr algn="r" eaLnBrk="0" hangingPunct="0"/>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r>
              <a:rPr lang="en-US" sz="900">
                <a:latin typeface="Arial" pitchFamily="34" charset="0"/>
              </a:rPr>
              <a:t> </a:t>
            </a:r>
            <a:r>
              <a:rPr lang="en-US">
                <a:latin typeface="Arial" pitchFamily="34" charset="0"/>
              </a:rPr>
              <a:t> </a:t>
            </a:r>
            <a:endParaRPr lang="en-US" sz="900">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12291" name="Picture 19" descr="C:\Documents and Settings\Richard Miller\My Documents\CPI Web Site 2005\7732\without_fl\images\fl_03.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10350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20" descr="C:\Documents and Settings\Richard Miller\My Documents\CPI Web Site 2005\7732\without_fl\images\fl_02.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13827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1" descr="C:\Documents and Settings\Richard Miller\My Documents\CPI Web Site 2005\7732\without_fl\flag1.gif"/>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17272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22" descr="C:\Documents and Settings\Richard Miller\My Documents\CPI Web Site 2005\7732\without_fl\flag3.gif"/>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20748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23" descr="C:\Documents and Settings\Richard Miller\My Documents\CPI Web Site 2005\7732\without_fl\Flag4.gif"/>
          <p:cNvPicPr>
            <a:picLocks noChangeAspect="1" noChangeArrowheads="1"/>
          </p:cNvPicPr>
          <p:nvPr/>
        </p:nvPicPr>
        <p:blipFill>
          <a:blip r:link="rId6">
            <a:extLst>
              <a:ext uri="{28A0092B-C50C-407E-A947-70E740481C1C}">
                <a14:useLocalDpi xmlns:a14="http://schemas.microsoft.com/office/drawing/2010/main" val="0"/>
              </a:ext>
            </a:extLst>
          </a:blip>
          <a:srcRect/>
          <a:stretch>
            <a:fillRect/>
          </a:stretch>
        </p:blipFill>
        <p:spPr bwMode="auto">
          <a:xfrm>
            <a:off x="24193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24" descr="C:\Documents and Settings\Richard Miller\My Documents\CPI Web Site 2005\7732\without_fl\flag5.gif"/>
          <p:cNvPicPr>
            <a:picLocks noChangeAspect="1" noChangeArrowheads="1"/>
          </p:cNvPicPr>
          <p:nvPr/>
        </p:nvPicPr>
        <p:blipFill>
          <a:blip r:link="rId7">
            <a:extLst>
              <a:ext uri="{28A0092B-C50C-407E-A947-70E740481C1C}">
                <a14:useLocalDpi xmlns:a14="http://schemas.microsoft.com/office/drawing/2010/main" val="0"/>
              </a:ext>
            </a:extLst>
          </a:blip>
          <a:srcRect/>
          <a:stretch>
            <a:fillRect/>
          </a:stretch>
        </p:blipFill>
        <p:spPr bwMode="auto">
          <a:xfrm>
            <a:off x="27670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25" descr="C:\Documents and Settings\Richard Miller\My Documents\CPI Web Site 2005\7732\without_fl\flag7.gif"/>
          <p:cNvPicPr>
            <a:picLocks noChangeAspect="1" noChangeArrowheads="1"/>
          </p:cNvPicPr>
          <p:nvPr/>
        </p:nvPicPr>
        <p:blipFill>
          <a:blip r:link="rId8">
            <a:extLst>
              <a:ext uri="{28A0092B-C50C-407E-A947-70E740481C1C}">
                <a14:useLocalDpi xmlns:a14="http://schemas.microsoft.com/office/drawing/2010/main" val="0"/>
              </a:ext>
            </a:extLst>
          </a:blip>
          <a:srcRect/>
          <a:stretch>
            <a:fillRect/>
          </a:stretch>
        </p:blipFill>
        <p:spPr bwMode="auto">
          <a:xfrm>
            <a:off x="31115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26" descr="C:\Documents and Settings\Richard Miller\My Documents\CPI Web Site 2005\7732\without_fl\flag8.gif"/>
          <p:cNvPicPr>
            <a:picLocks noChangeAspect="1" noChangeArrowheads="1"/>
          </p:cNvPicPr>
          <p:nvPr/>
        </p:nvPicPr>
        <p:blipFill>
          <a:blip r:link="rId9">
            <a:extLst>
              <a:ext uri="{28A0092B-C50C-407E-A947-70E740481C1C}">
                <a14:useLocalDpi xmlns:a14="http://schemas.microsoft.com/office/drawing/2010/main" val="0"/>
              </a:ext>
            </a:extLst>
          </a:blip>
          <a:srcRect/>
          <a:stretch>
            <a:fillRect/>
          </a:stretch>
        </p:blipFill>
        <p:spPr bwMode="auto">
          <a:xfrm>
            <a:off x="34591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27" descr="C:\Documents and Settings\Richard Miller\My Documents\CPI Web Site 2005\7732\without_fl\flag9.gif"/>
          <p:cNvPicPr>
            <a:picLocks noChangeAspect="1" noChangeArrowheads="1"/>
          </p:cNvPicPr>
          <p:nvPr/>
        </p:nvPicPr>
        <p:blipFill>
          <a:blip r:link="rId10">
            <a:extLst>
              <a:ext uri="{28A0092B-C50C-407E-A947-70E740481C1C}">
                <a14:useLocalDpi xmlns:a14="http://schemas.microsoft.com/office/drawing/2010/main" val="0"/>
              </a:ext>
            </a:extLst>
          </a:blip>
          <a:srcRect/>
          <a:stretch>
            <a:fillRect/>
          </a:stretch>
        </p:blipFill>
        <p:spPr bwMode="auto">
          <a:xfrm>
            <a:off x="38036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28" descr="C:\Documents and Settings\Richard Miller\My Documents\CPI Web Site 2005\7732\without_fl\flag10.gif"/>
          <p:cNvPicPr>
            <a:picLocks noChangeAspect="1" noChangeArrowheads="1"/>
          </p:cNvPicPr>
          <p:nvPr/>
        </p:nvPicPr>
        <p:blipFill>
          <a:blip r:link="rId11">
            <a:extLst>
              <a:ext uri="{28A0092B-C50C-407E-A947-70E740481C1C}">
                <a14:useLocalDpi xmlns:a14="http://schemas.microsoft.com/office/drawing/2010/main" val="0"/>
              </a:ext>
            </a:extLst>
          </a:blip>
          <a:srcRect/>
          <a:stretch>
            <a:fillRect/>
          </a:stretch>
        </p:blipFill>
        <p:spPr bwMode="auto">
          <a:xfrm>
            <a:off x="41513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29" descr="C:\Documents and Settings\Richard Miller\My Documents\CPI Web Site 2005\7732\without_fl\flag11.gif"/>
          <p:cNvPicPr>
            <a:picLocks noChangeAspect="1" noChangeArrowheads="1"/>
          </p:cNvPicPr>
          <p:nvPr/>
        </p:nvPicPr>
        <p:blipFill>
          <a:blip r:link="rId12">
            <a:extLst>
              <a:ext uri="{28A0092B-C50C-407E-A947-70E740481C1C}">
                <a14:useLocalDpi xmlns:a14="http://schemas.microsoft.com/office/drawing/2010/main" val="0"/>
              </a:ext>
            </a:extLst>
          </a:blip>
          <a:srcRect/>
          <a:stretch>
            <a:fillRect/>
          </a:stretch>
        </p:blipFill>
        <p:spPr bwMode="auto">
          <a:xfrm>
            <a:off x="44958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30" descr="C:\Documents and Settings\Richard Miller\My Documents\CPI Web Site 2005\7732\without_fl\flag12.gif"/>
          <p:cNvPicPr>
            <a:picLocks noChangeAspect="1" noChangeArrowheads="1"/>
          </p:cNvPicPr>
          <p:nvPr/>
        </p:nvPicPr>
        <p:blipFill>
          <a:blip r:link="rId13">
            <a:extLst>
              <a:ext uri="{28A0092B-C50C-407E-A947-70E740481C1C}">
                <a14:useLocalDpi xmlns:a14="http://schemas.microsoft.com/office/drawing/2010/main" val="0"/>
              </a:ext>
            </a:extLst>
          </a:blip>
          <a:srcRect/>
          <a:stretch>
            <a:fillRect/>
          </a:stretch>
        </p:blipFill>
        <p:spPr bwMode="auto">
          <a:xfrm>
            <a:off x="48434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33" descr="C:\Documents and Settings\Richard Miller\My Documents\CPI Web Site 2005\7732\without_fl\images\spacer.gif"/>
          <p:cNvPicPr>
            <a:picLocks noChangeAspect="1" noChangeArrowheads="1"/>
          </p:cNvPicPr>
          <p:nvPr/>
        </p:nvPicPr>
        <p:blipFill>
          <a:blip r:link="rId14">
            <a:extLst>
              <a:ext uri="{28A0092B-C50C-407E-A947-70E740481C1C}">
                <a14:useLocalDpi xmlns:a14="http://schemas.microsoft.com/office/drawing/2010/main" val="0"/>
              </a:ext>
            </a:extLst>
          </a:blip>
          <a:srcRect/>
          <a:stretch>
            <a:fillRect/>
          </a:stretch>
        </p:blipFill>
        <p:spPr bwMode="auto">
          <a:xfrm>
            <a:off x="671513" y="6202363"/>
            <a:ext cx="9525" cy="2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Text Box 35"/>
          <p:cNvSpPr txBox="1">
            <a:spLocks noChangeArrowheads="1"/>
          </p:cNvSpPr>
          <p:nvPr/>
        </p:nvSpPr>
        <p:spPr bwMode="auto">
          <a:xfrm>
            <a:off x="4876800" y="12954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50000"/>
              </a:spcBef>
            </a:pPr>
            <a:endParaRPr lang="en-US">
              <a:latin typeface="Arial" pitchFamily="34" charset="0"/>
            </a:endParaRPr>
          </a:p>
        </p:txBody>
      </p:sp>
      <p:sp>
        <p:nvSpPr>
          <p:cNvPr id="64551" name="Rectangle 39"/>
          <p:cNvSpPr>
            <a:spLocks noChangeArrowheads="1"/>
          </p:cNvSpPr>
          <p:nvPr/>
        </p:nvSpPr>
        <p:spPr bwMode="auto">
          <a:xfrm>
            <a:off x="3416300" y="838200"/>
            <a:ext cx="5727700" cy="5878532"/>
          </a:xfrm>
          <a:prstGeom prst="rect">
            <a:avLst/>
          </a:prstGeom>
          <a:solidFill>
            <a:schemeClr val="bg1">
              <a:lumMod val="95000"/>
            </a:schemeClr>
          </a:solidFill>
          <a:ln w="9525">
            <a:noFill/>
            <a:miter lim="800000"/>
            <a:headEnd/>
            <a:tailEnd/>
          </a:ln>
          <a:effectLst>
            <a:softEdge rad="317500"/>
          </a:effectLst>
        </p:spPr>
        <p:txBody>
          <a:bodyPr>
            <a:spAutoFit/>
          </a:bodyPr>
          <a:lstStyle/>
          <a:p>
            <a:pPr>
              <a:defRPr/>
            </a:pPr>
            <a:r>
              <a:rPr lang="en-US" altLang="ko-KR" sz="2400" b="1" dirty="0" smtClean="0">
                <a:solidFill>
                  <a:srgbClr val="0070C0"/>
                </a:solidFill>
                <a:latin typeface="+mn-lt"/>
                <a:ea typeface="굴림" pitchFamily="34" charset="-127"/>
                <a:cs typeface="Arial" charset="0"/>
              </a:rPr>
              <a:t>RMA Consulting and Management </a:t>
            </a:r>
          </a:p>
          <a:p>
            <a:pPr>
              <a:defRPr/>
            </a:pPr>
            <a:r>
              <a:rPr lang="en-US" sz="1600" b="1" i="1" dirty="0" smtClean="0">
                <a:solidFill>
                  <a:schemeClr val="tx1">
                    <a:lumMod val="50000"/>
                    <a:lumOff val="50000"/>
                  </a:schemeClr>
                </a:solidFill>
                <a:latin typeface="+mn-lt"/>
                <a:cs typeface="Arial" charset="0"/>
              </a:rPr>
              <a:t>Quantitative </a:t>
            </a:r>
            <a:r>
              <a:rPr lang="en-US" sz="1600" b="1" i="1" dirty="0">
                <a:solidFill>
                  <a:schemeClr val="tx1">
                    <a:lumMod val="50000"/>
                    <a:lumOff val="50000"/>
                  </a:schemeClr>
                </a:solidFill>
                <a:latin typeface="+mn-lt"/>
                <a:cs typeface="Arial" charset="0"/>
              </a:rPr>
              <a:t>Research</a:t>
            </a:r>
          </a:p>
          <a:p>
            <a:pPr lvl="1">
              <a:buFontTx/>
              <a:buChar char="•"/>
              <a:defRPr/>
            </a:pPr>
            <a:r>
              <a:rPr lang="en-US" sz="1600" dirty="0">
                <a:latin typeface="+mn-lt"/>
                <a:cs typeface="Arial" charset="0"/>
              </a:rPr>
              <a:t>  </a:t>
            </a:r>
            <a:r>
              <a:rPr lang="en-US" sz="1600" dirty="0" smtClean="0">
                <a:latin typeface="+mn-lt"/>
                <a:cs typeface="Arial" charset="0"/>
              </a:rPr>
              <a:t>Our teams assure </a:t>
            </a:r>
            <a:r>
              <a:rPr lang="en-US" sz="1600" dirty="0">
                <a:latin typeface="+mn-lt"/>
                <a:cs typeface="Arial" charset="0"/>
              </a:rPr>
              <a:t>your research designs work in North America, with question </a:t>
            </a:r>
            <a:r>
              <a:rPr lang="en-US" sz="1600" dirty="0" smtClean="0">
                <a:latin typeface="+mn-lt"/>
                <a:cs typeface="Arial" charset="0"/>
              </a:rPr>
              <a:t>word-</a:t>
            </a:r>
            <a:r>
              <a:rPr lang="en-US" sz="1600" dirty="0" err="1" smtClean="0">
                <a:latin typeface="+mn-lt"/>
                <a:cs typeface="Arial" charset="0"/>
              </a:rPr>
              <a:t>smithing</a:t>
            </a:r>
            <a:r>
              <a:rPr lang="en-US" sz="1600" dirty="0" smtClean="0">
                <a:latin typeface="+mn-lt"/>
                <a:cs typeface="Arial" charset="0"/>
              </a:rPr>
              <a:t>, Americanization </a:t>
            </a:r>
            <a:r>
              <a:rPr lang="en-US" sz="1600" dirty="0">
                <a:latin typeface="+mn-lt"/>
                <a:cs typeface="Arial" charset="0"/>
              </a:rPr>
              <a:t>and editing to assure English understanding and comprehension</a:t>
            </a:r>
          </a:p>
          <a:p>
            <a:pPr lvl="1">
              <a:buFontTx/>
              <a:buChar char="•"/>
              <a:defRPr/>
            </a:pPr>
            <a:r>
              <a:rPr lang="en-US" sz="1600" dirty="0">
                <a:latin typeface="+mn-lt"/>
                <a:cs typeface="Arial" charset="0"/>
              </a:rPr>
              <a:t>  Consultation availability for special analytical techniques (CBC Conjoint, correlation/regression, perceptual mapping, factor analysis, cluster analysis, discriminate analysis)</a:t>
            </a:r>
            <a:endParaRPr lang="en-US" sz="1600" dirty="0">
              <a:solidFill>
                <a:schemeClr val="folHlink"/>
              </a:solidFill>
              <a:latin typeface="+mn-lt"/>
              <a:cs typeface="Arial" charset="0"/>
            </a:endParaRPr>
          </a:p>
          <a:p>
            <a:pPr>
              <a:defRPr/>
            </a:pPr>
            <a:r>
              <a:rPr lang="en-US" sz="1600" b="1" i="1" dirty="0">
                <a:solidFill>
                  <a:schemeClr val="tx1">
                    <a:lumMod val="50000"/>
                    <a:lumOff val="50000"/>
                  </a:schemeClr>
                </a:solidFill>
                <a:latin typeface="+mn-lt"/>
                <a:cs typeface="Arial" charset="0"/>
              </a:rPr>
              <a:t>Qualitative Research</a:t>
            </a:r>
          </a:p>
          <a:p>
            <a:pPr lvl="1">
              <a:buFontTx/>
              <a:buChar char="•"/>
              <a:defRPr/>
            </a:pPr>
            <a:r>
              <a:rPr lang="en-US" sz="1600" dirty="0">
                <a:latin typeface="+mn-lt"/>
                <a:cs typeface="Arial" charset="0"/>
              </a:rPr>
              <a:t> Group facilities,  moderating, transcriptions and summaries </a:t>
            </a:r>
          </a:p>
          <a:p>
            <a:pPr lvl="1">
              <a:buFontTx/>
              <a:buChar char="•"/>
              <a:defRPr/>
            </a:pPr>
            <a:r>
              <a:rPr lang="en-US" sz="1600" dirty="0">
                <a:latin typeface="+mn-lt"/>
                <a:cs typeface="Arial" charset="0"/>
              </a:rPr>
              <a:t>  1-on-1 executive interviewing and analysis</a:t>
            </a:r>
            <a:endParaRPr lang="en-US" sz="1600" dirty="0">
              <a:solidFill>
                <a:schemeClr val="folHlink"/>
              </a:solidFill>
              <a:latin typeface="+mn-lt"/>
              <a:cs typeface="Arial" charset="0"/>
            </a:endParaRPr>
          </a:p>
          <a:p>
            <a:pPr>
              <a:defRPr/>
            </a:pPr>
            <a:r>
              <a:rPr lang="en-US" sz="1600" b="1" i="1" dirty="0">
                <a:solidFill>
                  <a:schemeClr val="tx1">
                    <a:lumMod val="50000"/>
                    <a:lumOff val="50000"/>
                  </a:schemeClr>
                </a:solidFill>
                <a:latin typeface="+mn-lt"/>
                <a:cs typeface="Arial" charset="0"/>
              </a:rPr>
              <a:t>Facilitation and Managing  Marketing Research</a:t>
            </a:r>
          </a:p>
          <a:p>
            <a:pPr lvl="1">
              <a:buFontTx/>
              <a:buChar char="•"/>
              <a:defRPr/>
            </a:pPr>
            <a:r>
              <a:rPr lang="en-US" sz="1600" dirty="0">
                <a:latin typeface="+mn-lt"/>
                <a:cs typeface="Arial" charset="0"/>
              </a:rPr>
              <a:t>  Ideation sessions for new products/strategies/ideas</a:t>
            </a:r>
          </a:p>
          <a:p>
            <a:pPr lvl="1">
              <a:buFontTx/>
              <a:buChar char="•"/>
              <a:defRPr/>
            </a:pPr>
            <a:r>
              <a:rPr lang="en-US" sz="1600" dirty="0">
                <a:latin typeface="+mn-lt"/>
                <a:cs typeface="Arial" charset="0"/>
              </a:rPr>
              <a:t>  Field Management </a:t>
            </a:r>
          </a:p>
          <a:p>
            <a:pPr lvl="1">
              <a:buFontTx/>
              <a:buChar char="•"/>
              <a:defRPr/>
            </a:pPr>
            <a:r>
              <a:rPr lang="en-US" sz="1600" dirty="0">
                <a:latin typeface="+mn-lt"/>
                <a:cs typeface="Arial" charset="0"/>
              </a:rPr>
              <a:t>  Programming for CAPI / CATI / Web with coding and exporting to your data map and  format</a:t>
            </a:r>
          </a:p>
          <a:p>
            <a:pPr lvl="1">
              <a:buFontTx/>
              <a:buChar char="•"/>
              <a:defRPr/>
            </a:pPr>
            <a:r>
              <a:rPr lang="en-US" sz="1600" dirty="0">
                <a:latin typeface="+mn-lt"/>
                <a:cs typeface="Arial" charset="0"/>
              </a:rPr>
              <a:t>  Availability of Reporting and Presentations</a:t>
            </a:r>
          </a:p>
          <a:p>
            <a:pPr>
              <a:defRPr/>
            </a:pPr>
            <a:endParaRPr lang="en-US" altLang="ko-KR" sz="1600" dirty="0" smtClean="0">
              <a:solidFill>
                <a:schemeClr val="folHlink"/>
              </a:solidFill>
              <a:latin typeface="+mn-lt"/>
              <a:ea typeface="굴림" pitchFamily="34" charset="-127"/>
              <a:cs typeface="Arial" charset="0"/>
            </a:endParaRPr>
          </a:p>
          <a:p>
            <a:pPr>
              <a:defRPr/>
            </a:pPr>
            <a:r>
              <a:rPr lang="en-US" altLang="ko-KR" sz="1600" dirty="0" smtClean="0">
                <a:solidFill>
                  <a:srgbClr val="0070C0"/>
                </a:solidFill>
                <a:latin typeface="+mn-lt"/>
                <a:ea typeface="굴림" pitchFamily="34" charset="-127"/>
                <a:cs typeface="Arial" charset="0"/>
              </a:rPr>
              <a:t>In </a:t>
            </a:r>
            <a:r>
              <a:rPr lang="en-US" altLang="ko-KR" sz="1600" dirty="0">
                <a:solidFill>
                  <a:srgbClr val="0070C0"/>
                </a:solidFill>
                <a:latin typeface="+mn-lt"/>
                <a:ea typeface="굴림" pitchFamily="34" charset="-127"/>
                <a:cs typeface="Arial" charset="0"/>
              </a:rPr>
              <a:t>short, </a:t>
            </a:r>
            <a:r>
              <a:rPr lang="en-US" altLang="ko-KR" sz="1600" dirty="0" smtClean="0">
                <a:latin typeface="+mn-lt"/>
                <a:ea typeface="굴림" pitchFamily="34" charset="-127"/>
                <a:cs typeface="Arial" charset="0"/>
              </a:rPr>
              <a:t>our Teams use </a:t>
            </a:r>
            <a:r>
              <a:rPr lang="en-US" altLang="ko-KR" sz="1600" dirty="0">
                <a:latin typeface="+mn-lt"/>
                <a:ea typeface="굴림" pitchFamily="34" charset="-127"/>
                <a:cs typeface="Arial" charset="0"/>
              </a:rPr>
              <a:t>gang interviews, focus groups, </a:t>
            </a:r>
            <a:r>
              <a:rPr lang="en-US" altLang="ko-KR" sz="1600" dirty="0" smtClean="0">
                <a:latin typeface="+mn-lt"/>
                <a:ea typeface="굴림" pitchFamily="34" charset="-127"/>
                <a:cs typeface="Arial" charset="0"/>
              </a:rPr>
              <a:t>product clinics, in-depth </a:t>
            </a:r>
            <a:r>
              <a:rPr lang="en-US" altLang="ko-KR" sz="1600" dirty="0">
                <a:latin typeface="+mn-lt"/>
                <a:ea typeface="굴림" pitchFamily="34" charset="-127"/>
                <a:cs typeface="Arial" charset="0"/>
              </a:rPr>
              <a:t>interviews, phone interviews, </a:t>
            </a:r>
            <a:r>
              <a:rPr lang="en-US" altLang="ko-KR" sz="1600" dirty="0" smtClean="0">
                <a:latin typeface="+mn-lt"/>
                <a:ea typeface="굴림" pitchFamily="34" charset="-127"/>
                <a:cs typeface="Arial" charset="0"/>
              </a:rPr>
              <a:t>mail surveys, online </a:t>
            </a:r>
            <a:r>
              <a:rPr lang="en-US" altLang="ko-KR" sz="1600" dirty="0">
                <a:latin typeface="+mn-lt"/>
                <a:ea typeface="굴림" pitchFamily="34" charset="-127"/>
                <a:cs typeface="Arial" charset="0"/>
              </a:rPr>
              <a:t>research, in-home interviews, shadow shopping and face-to-face interviews to get answers to questions.  </a:t>
            </a:r>
            <a:r>
              <a:rPr lang="en-US" altLang="ko-KR" sz="1600" dirty="0">
                <a:solidFill>
                  <a:srgbClr val="FF0000"/>
                </a:solidFill>
                <a:latin typeface="+mn-lt"/>
                <a:ea typeface="굴림" pitchFamily="34" charset="-127"/>
                <a:cs typeface="Arial" charset="0"/>
              </a:rPr>
              <a:t>Then </a:t>
            </a:r>
            <a:r>
              <a:rPr lang="en-US" altLang="ko-KR" sz="1600" dirty="0" smtClean="0">
                <a:solidFill>
                  <a:srgbClr val="FF0000"/>
                </a:solidFill>
                <a:latin typeface="+mn-lt"/>
                <a:ea typeface="굴림" pitchFamily="34" charset="-127"/>
                <a:cs typeface="Arial" charset="0"/>
              </a:rPr>
              <a:t>the team will provide </a:t>
            </a:r>
            <a:r>
              <a:rPr lang="en-US" altLang="ko-KR" sz="1600" dirty="0">
                <a:solidFill>
                  <a:srgbClr val="FF0000"/>
                </a:solidFill>
                <a:latin typeface="+mn-lt"/>
                <a:ea typeface="굴림" pitchFamily="34" charset="-127"/>
                <a:cs typeface="Arial" charset="0"/>
              </a:rPr>
              <a:t>ONLY the services that you request for your research.</a:t>
            </a:r>
            <a:endParaRPr lang="en-US" sz="1600" dirty="0">
              <a:solidFill>
                <a:srgbClr val="FF0000"/>
              </a:solidFill>
              <a:latin typeface="+mn-lt"/>
              <a:cs typeface="Arial" charset="0"/>
            </a:endParaRPr>
          </a:p>
        </p:txBody>
      </p:sp>
      <p:pic>
        <p:nvPicPr>
          <p:cNvPr id="12306" name="Picture 52" descr="fl_0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06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53" descr="fl_0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06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54" descr="fl_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954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55" descr="flag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002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0" name="Picture 56" descr="flag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050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1" name="Picture 57" descr="Flag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098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2" name="Picture 58" descr="flag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8194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3" name="Picture 59" descr="flag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1242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4" name="Picture 60" descr="flag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4290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5" name="Picture 61" descr="flag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338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Picture 62" descr="flag1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0386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Picture 63" descr="flag1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3434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Picture 64" descr="flag1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6482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Picture 65" descr="flag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9530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Picture 37" descr="P1000954.JPG"/>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685800" y="41910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21" name="Rectangle 226"/>
          <p:cNvSpPr>
            <a:spLocks noChangeArrowheads="1"/>
          </p:cNvSpPr>
          <p:nvPr/>
        </p:nvSpPr>
        <p:spPr bwMode="auto">
          <a:xfrm>
            <a:off x="565150" y="-296863"/>
            <a:ext cx="5378450" cy="135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en-US" dirty="0">
                <a:latin typeface="Arial" pitchFamily="34" charset="0"/>
              </a:rPr>
              <a:t> </a:t>
            </a:r>
          </a:p>
          <a:p>
            <a:pPr algn="r" eaLnBrk="0" hangingPunct="0"/>
            <a:r>
              <a:rPr lang="en-US" sz="2800" b="1" i="1" dirty="0">
                <a:solidFill>
                  <a:srgbClr val="4A452A"/>
                </a:solidFill>
                <a:latin typeface="Times New Roman" pitchFamily="18" charset="0"/>
                <a:cs typeface="Times New Roman" pitchFamily="18" charset="0"/>
              </a:rPr>
              <a:t>Richard Miller Associates, LLC</a:t>
            </a:r>
            <a:endParaRPr lang="en-US" dirty="0">
              <a:solidFill>
                <a:srgbClr val="4A452A"/>
              </a:solidFill>
              <a:latin typeface="Arial" pitchFamily="34" charset="0"/>
            </a:endParaRPr>
          </a:p>
          <a:p>
            <a:pPr algn="r" eaLnBrk="0" hangingPunct="0"/>
            <a:r>
              <a:rPr lang="en-US" dirty="0">
                <a:latin typeface="Arial" pitchFamily="34" charset="0"/>
              </a:rPr>
              <a:t> </a:t>
            </a:r>
          </a:p>
          <a:p>
            <a:pPr algn="r" eaLnBrk="0" hangingPunct="0"/>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endParaRPr lang="en-US" sz="900" dirty="0">
              <a:latin typeface="Arial" pitchFamily="34" charset="0"/>
            </a:endParaRPr>
          </a:p>
        </p:txBody>
      </p:sp>
      <p:pic>
        <p:nvPicPr>
          <p:cNvPr id="12322" name="Picture 43" descr="C:\Users\RichardMiller\Documents\CPResearch -- RMA New Site\menu_01a.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600200" y="819150"/>
            <a:ext cx="120015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10243" name="Picture 20" descr="C:\Documents and Settings\Richard Miller\My Documents\CPI Web Site 2005\7732\without_fl\images\fl_03.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10350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21" descr="C:\Documents and Settings\Richard Miller\My Documents\CPI Web Site 2005\7732\without_fl\images\fl_02.jpg"/>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13827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2" descr="C:\Documents and Settings\Richard Miller\My Documents\CPI Web Site 2005\7732\without_fl\flag1.gif"/>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17272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23" descr="C:\Documents and Settings\Richard Miller\My Documents\CPI Web Site 2005\7732\without_fl\flag3.gif"/>
          <p:cNvPicPr>
            <a:picLocks noChangeAspect="1" noChangeArrowheads="1"/>
          </p:cNvPicPr>
          <p:nvPr/>
        </p:nvPicPr>
        <p:blipFill>
          <a:blip r:link="rId6">
            <a:extLst>
              <a:ext uri="{28A0092B-C50C-407E-A947-70E740481C1C}">
                <a14:useLocalDpi xmlns:a14="http://schemas.microsoft.com/office/drawing/2010/main" val="0"/>
              </a:ext>
            </a:extLst>
          </a:blip>
          <a:srcRect/>
          <a:stretch>
            <a:fillRect/>
          </a:stretch>
        </p:blipFill>
        <p:spPr bwMode="auto">
          <a:xfrm>
            <a:off x="20748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24" descr="C:\Documents and Settings\Richard Miller\My Documents\CPI Web Site 2005\7732\without_fl\Flag4.gif"/>
          <p:cNvPicPr>
            <a:picLocks noChangeAspect="1" noChangeArrowheads="1"/>
          </p:cNvPicPr>
          <p:nvPr/>
        </p:nvPicPr>
        <p:blipFill>
          <a:blip r:link="rId7">
            <a:extLst>
              <a:ext uri="{28A0092B-C50C-407E-A947-70E740481C1C}">
                <a14:useLocalDpi xmlns:a14="http://schemas.microsoft.com/office/drawing/2010/main" val="0"/>
              </a:ext>
            </a:extLst>
          </a:blip>
          <a:srcRect/>
          <a:stretch>
            <a:fillRect/>
          </a:stretch>
        </p:blipFill>
        <p:spPr bwMode="auto">
          <a:xfrm>
            <a:off x="24193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25" descr="C:\Documents and Settings\Richard Miller\My Documents\CPI Web Site 2005\7732\without_fl\flag5.gif"/>
          <p:cNvPicPr>
            <a:picLocks noChangeAspect="1" noChangeArrowheads="1"/>
          </p:cNvPicPr>
          <p:nvPr/>
        </p:nvPicPr>
        <p:blipFill>
          <a:blip r:link="rId8">
            <a:extLst>
              <a:ext uri="{28A0092B-C50C-407E-A947-70E740481C1C}">
                <a14:useLocalDpi xmlns:a14="http://schemas.microsoft.com/office/drawing/2010/main" val="0"/>
              </a:ext>
            </a:extLst>
          </a:blip>
          <a:srcRect/>
          <a:stretch>
            <a:fillRect/>
          </a:stretch>
        </p:blipFill>
        <p:spPr bwMode="auto">
          <a:xfrm>
            <a:off x="27670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26" descr="C:\Documents and Settings\Richard Miller\My Documents\CPI Web Site 2005\7732\without_fl\flag7.gif"/>
          <p:cNvPicPr>
            <a:picLocks noChangeAspect="1" noChangeArrowheads="1"/>
          </p:cNvPicPr>
          <p:nvPr/>
        </p:nvPicPr>
        <p:blipFill>
          <a:blip r:link="rId9">
            <a:extLst>
              <a:ext uri="{28A0092B-C50C-407E-A947-70E740481C1C}">
                <a14:useLocalDpi xmlns:a14="http://schemas.microsoft.com/office/drawing/2010/main" val="0"/>
              </a:ext>
            </a:extLst>
          </a:blip>
          <a:srcRect/>
          <a:stretch>
            <a:fillRect/>
          </a:stretch>
        </p:blipFill>
        <p:spPr bwMode="auto">
          <a:xfrm>
            <a:off x="31115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27" descr="C:\Documents and Settings\Richard Miller\My Documents\CPI Web Site 2005\7732\without_fl\flag8.gif"/>
          <p:cNvPicPr>
            <a:picLocks noChangeAspect="1" noChangeArrowheads="1"/>
          </p:cNvPicPr>
          <p:nvPr/>
        </p:nvPicPr>
        <p:blipFill>
          <a:blip r:link="rId10">
            <a:extLst>
              <a:ext uri="{28A0092B-C50C-407E-A947-70E740481C1C}">
                <a14:useLocalDpi xmlns:a14="http://schemas.microsoft.com/office/drawing/2010/main" val="0"/>
              </a:ext>
            </a:extLst>
          </a:blip>
          <a:srcRect/>
          <a:stretch>
            <a:fillRect/>
          </a:stretch>
        </p:blipFill>
        <p:spPr bwMode="auto">
          <a:xfrm>
            <a:off x="34591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28" descr="C:\Documents and Settings\Richard Miller\My Documents\CPI Web Site 2005\7732\without_fl\flag9.gif"/>
          <p:cNvPicPr>
            <a:picLocks noChangeAspect="1" noChangeArrowheads="1"/>
          </p:cNvPicPr>
          <p:nvPr/>
        </p:nvPicPr>
        <p:blipFill>
          <a:blip r:link="rId11">
            <a:extLst>
              <a:ext uri="{28A0092B-C50C-407E-A947-70E740481C1C}">
                <a14:useLocalDpi xmlns:a14="http://schemas.microsoft.com/office/drawing/2010/main" val="0"/>
              </a:ext>
            </a:extLst>
          </a:blip>
          <a:srcRect/>
          <a:stretch>
            <a:fillRect/>
          </a:stretch>
        </p:blipFill>
        <p:spPr bwMode="auto">
          <a:xfrm>
            <a:off x="380365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29" descr="C:\Documents and Settings\Richard Miller\My Documents\CPI Web Site 2005\7732\without_fl\flag10.gif"/>
          <p:cNvPicPr>
            <a:picLocks noChangeAspect="1" noChangeArrowheads="1"/>
          </p:cNvPicPr>
          <p:nvPr/>
        </p:nvPicPr>
        <p:blipFill>
          <a:blip r:link="rId12">
            <a:extLst>
              <a:ext uri="{28A0092B-C50C-407E-A947-70E740481C1C}">
                <a14:useLocalDpi xmlns:a14="http://schemas.microsoft.com/office/drawing/2010/main" val="0"/>
              </a:ext>
            </a:extLst>
          </a:blip>
          <a:srcRect/>
          <a:stretch>
            <a:fillRect/>
          </a:stretch>
        </p:blipFill>
        <p:spPr bwMode="auto">
          <a:xfrm>
            <a:off x="415131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30" descr="C:\Documents and Settings\Richard Miller\My Documents\CPI Web Site 2005\7732\without_fl\flag11.gif"/>
          <p:cNvPicPr>
            <a:picLocks noChangeAspect="1" noChangeArrowheads="1"/>
          </p:cNvPicPr>
          <p:nvPr/>
        </p:nvPicPr>
        <p:blipFill>
          <a:blip r:link="rId13">
            <a:extLst>
              <a:ext uri="{28A0092B-C50C-407E-A947-70E740481C1C}">
                <a14:useLocalDpi xmlns:a14="http://schemas.microsoft.com/office/drawing/2010/main" val="0"/>
              </a:ext>
            </a:extLst>
          </a:blip>
          <a:srcRect/>
          <a:stretch>
            <a:fillRect/>
          </a:stretch>
        </p:blipFill>
        <p:spPr bwMode="auto">
          <a:xfrm>
            <a:off x="4495800"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31" descr="C:\Documents and Settings\Richard Miller\My Documents\CPI Web Site 2005\7732\without_fl\flag12.gif"/>
          <p:cNvPicPr>
            <a:picLocks noChangeAspect="1" noChangeArrowheads="1"/>
          </p:cNvPicPr>
          <p:nvPr/>
        </p:nvPicPr>
        <p:blipFill>
          <a:blip r:link="rId14">
            <a:extLst>
              <a:ext uri="{28A0092B-C50C-407E-A947-70E740481C1C}">
                <a14:useLocalDpi xmlns:a14="http://schemas.microsoft.com/office/drawing/2010/main" val="0"/>
              </a:ext>
            </a:extLst>
          </a:blip>
          <a:srcRect/>
          <a:stretch>
            <a:fillRect/>
          </a:stretch>
        </p:blipFill>
        <p:spPr bwMode="auto">
          <a:xfrm>
            <a:off x="4843463" y="674688"/>
            <a:ext cx="304800" cy="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38" descr="C:\Documents and Settings\Richard Miller\My Documents\CPI Web Site 2005\7732\without_fl\images\spacer.gif"/>
          <p:cNvPicPr>
            <a:picLocks noChangeAspect="1" noChangeArrowheads="1"/>
          </p:cNvPicPr>
          <p:nvPr/>
        </p:nvPicPr>
        <p:blipFill>
          <a:blip r:link="rId15">
            <a:extLst>
              <a:ext uri="{28A0092B-C50C-407E-A947-70E740481C1C}">
                <a14:useLocalDpi xmlns:a14="http://schemas.microsoft.com/office/drawing/2010/main" val="0"/>
              </a:ext>
            </a:extLst>
          </a:blip>
          <a:srcRect/>
          <a:stretch>
            <a:fillRect/>
          </a:stretch>
        </p:blipFill>
        <p:spPr bwMode="auto">
          <a:xfrm>
            <a:off x="671513" y="6202363"/>
            <a:ext cx="9525" cy="2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6" name="Text Box 75"/>
          <p:cNvSpPr txBox="1">
            <a:spLocks noChangeArrowheads="1"/>
          </p:cNvSpPr>
          <p:nvPr/>
        </p:nvSpPr>
        <p:spPr bwMode="auto">
          <a:xfrm>
            <a:off x="4876800" y="12954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50000"/>
              </a:spcBef>
            </a:pPr>
            <a:endParaRPr lang="en-US">
              <a:latin typeface="Arial" pitchFamily="34" charset="0"/>
            </a:endParaRPr>
          </a:p>
        </p:txBody>
      </p:sp>
      <p:sp>
        <p:nvSpPr>
          <p:cNvPr id="4210" name="Rectangle 114"/>
          <p:cNvSpPr>
            <a:spLocks noChangeArrowheads="1"/>
          </p:cNvSpPr>
          <p:nvPr/>
        </p:nvSpPr>
        <p:spPr bwMode="auto">
          <a:xfrm>
            <a:off x="2971800" y="838200"/>
            <a:ext cx="6019800" cy="3477875"/>
          </a:xfrm>
          <a:prstGeom prst="rect">
            <a:avLst/>
          </a:prstGeom>
          <a:solidFill>
            <a:schemeClr val="bg1">
              <a:lumMod val="95000"/>
            </a:schemeClr>
          </a:solidFill>
          <a:ln w="9525">
            <a:noFill/>
            <a:miter lim="800000"/>
            <a:headEnd/>
            <a:tailEnd/>
          </a:ln>
          <a:effectLst>
            <a:softEdge rad="317500"/>
          </a:effectLst>
        </p:spPr>
        <p:txBody>
          <a:bodyPr wrap="square">
            <a:spAutoFit/>
          </a:bodyPr>
          <a:lstStyle/>
          <a:p>
            <a:pPr>
              <a:defRPr/>
            </a:pPr>
            <a:r>
              <a:rPr lang="en-US" sz="2400" b="1" dirty="0" smtClean="0">
                <a:solidFill>
                  <a:srgbClr val="0070C0"/>
                </a:solidFill>
                <a:latin typeface="+mn-lt"/>
                <a:cs typeface="Arial" charset="0"/>
              </a:rPr>
              <a:t>RMA Team Management</a:t>
            </a:r>
          </a:p>
          <a:p>
            <a:pPr>
              <a:defRPr/>
            </a:pPr>
            <a:endParaRPr lang="en-US" sz="1000" dirty="0">
              <a:latin typeface="+mn-lt"/>
              <a:cs typeface="Arial" charset="0"/>
            </a:endParaRPr>
          </a:p>
          <a:p>
            <a:pPr>
              <a:defRPr/>
            </a:pPr>
            <a:r>
              <a:rPr lang="en-US" sz="1600" dirty="0" smtClean="0">
                <a:latin typeface="+mn-lt"/>
                <a:cs typeface="Arial" charset="0"/>
              </a:rPr>
              <a:t>Richard </a:t>
            </a:r>
            <a:r>
              <a:rPr lang="en-US" sz="1600" dirty="0">
                <a:latin typeface="+mn-lt"/>
                <a:cs typeface="Arial" charset="0"/>
              </a:rPr>
              <a:t>Miller Associates </a:t>
            </a:r>
            <a:r>
              <a:rPr lang="en-US" sz="1600" dirty="0" smtClean="0">
                <a:latin typeface="+mn-lt"/>
                <a:cs typeface="Arial" charset="0"/>
              </a:rPr>
              <a:t>designates a Team to coordinate </a:t>
            </a:r>
            <a:r>
              <a:rPr lang="en-US" sz="1600" dirty="0">
                <a:latin typeface="+mn-lt"/>
                <a:cs typeface="Arial" charset="0"/>
              </a:rPr>
              <a:t>your research with </a:t>
            </a:r>
            <a:r>
              <a:rPr lang="en-US" sz="1600" dirty="0" smtClean="0">
                <a:latin typeface="+mn-lt"/>
                <a:cs typeface="Arial" charset="0"/>
              </a:rPr>
              <a:t>our various </a:t>
            </a:r>
            <a:r>
              <a:rPr lang="en-US" sz="1600" dirty="0">
                <a:latin typeface="+mn-lt"/>
                <a:cs typeface="Arial" charset="0"/>
              </a:rPr>
              <a:t>RMA </a:t>
            </a:r>
            <a:r>
              <a:rPr lang="en-US" sz="1600" dirty="0" smtClean="0">
                <a:latin typeface="+mn-lt"/>
                <a:cs typeface="Arial" charset="0"/>
              </a:rPr>
              <a:t>divisions or </a:t>
            </a:r>
            <a:r>
              <a:rPr lang="en-US" sz="1600" dirty="0">
                <a:latin typeface="+mn-lt"/>
                <a:cs typeface="Arial" charset="0"/>
              </a:rPr>
              <a:t>our affiliates.  We have the </a:t>
            </a:r>
            <a:r>
              <a:rPr lang="en-US" sz="1600" dirty="0">
                <a:solidFill>
                  <a:srgbClr val="0070C0"/>
                </a:solidFill>
                <a:latin typeface="+mn-lt"/>
                <a:cs typeface="Arial" charset="0"/>
              </a:rPr>
              <a:t>SOLUTIONS </a:t>
            </a:r>
            <a:r>
              <a:rPr lang="en-US" sz="1600" dirty="0">
                <a:latin typeface="+mn-lt"/>
                <a:cs typeface="Arial" charset="0"/>
              </a:rPr>
              <a:t>and </a:t>
            </a:r>
            <a:r>
              <a:rPr lang="en-US" sz="1600" dirty="0">
                <a:solidFill>
                  <a:srgbClr val="0070C0"/>
                </a:solidFill>
                <a:latin typeface="+mn-lt"/>
                <a:cs typeface="Arial" charset="0"/>
              </a:rPr>
              <a:t>RESOURCES</a:t>
            </a:r>
            <a:r>
              <a:rPr lang="en-US" sz="1600" dirty="0">
                <a:solidFill>
                  <a:schemeClr val="folHlink"/>
                </a:solidFill>
                <a:latin typeface="+mn-lt"/>
                <a:cs typeface="Arial" charset="0"/>
              </a:rPr>
              <a:t> </a:t>
            </a:r>
            <a:r>
              <a:rPr lang="en-US" sz="1600" dirty="0">
                <a:latin typeface="+mn-lt"/>
                <a:cs typeface="Arial" charset="0"/>
              </a:rPr>
              <a:t>for providing responses to your questions </a:t>
            </a:r>
            <a:r>
              <a:rPr lang="en-US" sz="1600" dirty="0" smtClean="0">
                <a:latin typeface="+mn-lt"/>
                <a:cs typeface="Arial" charset="0"/>
              </a:rPr>
              <a:t>for feasibility, cost, timing, staff (including moderators) and </a:t>
            </a:r>
            <a:r>
              <a:rPr lang="en-US" sz="1600" dirty="0">
                <a:latin typeface="+mn-lt"/>
                <a:cs typeface="Arial" charset="0"/>
              </a:rPr>
              <a:t>the knowledge for data collection and sampling for the USA and </a:t>
            </a:r>
            <a:r>
              <a:rPr lang="en-US" sz="1600" dirty="0" smtClean="0">
                <a:latin typeface="+mn-lt"/>
                <a:cs typeface="Arial" charset="0"/>
              </a:rPr>
              <a:t>Canada</a:t>
            </a:r>
          </a:p>
          <a:p>
            <a:pPr>
              <a:defRPr/>
            </a:pPr>
            <a:endParaRPr lang="en-US" sz="400" b="1" i="1" dirty="0" smtClean="0">
              <a:solidFill>
                <a:srgbClr val="0070C0"/>
              </a:solidFill>
              <a:latin typeface="+mn-lt"/>
              <a:cs typeface="Arial" charset="0"/>
            </a:endParaRPr>
          </a:p>
          <a:p>
            <a:pPr marL="285750" indent="-285750">
              <a:buBlip>
                <a:blip r:embed="rId16"/>
              </a:buBlip>
              <a:defRPr/>
            </a:pPr>
            <a:r>
              <a:rPr lang="en-US" sz="1400" b="1" i="1" dirty="0" smtClean="0">
                <a:solidFill>
                  <a:srgbClr val="0070C0"/>
                </a:solidFill>
                <a:latin typeface="+mn-lt"/>
                <a:cs typeface="Arial" charset="0"/>
              </a:rPr>
              <a:t>Teams: </a:t>
            </a:r>
            <a:r>
              <a:rPr lang="en-US" sz="1400" b="1" i="1" dirty="0" smtClean="0">
                <a:latin typeface="+mn-lt"/>
                <a:cs typeface="Arial" charset="0"/>
              </a:rPr>
              <a:t> </a:t>
            </a:r>
            <a:r>
              <a:rPr lang="en-US" sz="1400" i="1" dirty="0" smtClean="0">
                <a:latin typeface="+mn-lt"/>
                <a:cs typeface="Arial" charset="0"/>
              </a:rPr>
              <a:t>We work to select the best team to work on your project</a:t>
            </a:r>
          </a:p>
          <a:p>
            <a:pPr marL="285750" indent="-285750">
              <a:buBlip>
                <a:blip r:embed="rId16"/>
              </a:buBlip>
              <a:defRPr/>
            </a:pPr>
            <a:endParaRPr lang="en-US" sz="900" b="1" i="1" dirty="0" smtClean="0">
              <a:solidFill>
                <a:srgbClr val="0070C0"/>
              </a:solidFill>
              <a:latin typeface="+mn-lt"/>
              <a:cs typeface="Arial" charset="0"/>
            </a:endParaRPr>
          </a:p>
          <a:p>
            <a:pPr marL="285750" indent="-285750">
              <a:buBlip>
                <a:blip r:embed="rId16"/>
              </a:buBlip>
              <a:defRPr/>
            </a:pPr>
            <a:r>
              <a:rPr lang="en-US" sz="1400" b="1" i="1" dirty="0" smtClean="0">
                <a:solidFill>
                  <a:srgbClr val="0070C0"/>
                </a:solidFill>
                <a:latin typeface="+mn-lt"/>
                <a:cs typeface="Arial" charset="0"/>
              </a:rPr>
              <a:t>Solutions</a:t>
            </a:r>
            <a:r>
              <a:rPr lang="en-US" sz="1400" b="1" i="1" dirty="0">
                <a:solidFill>
                  <a:srgbClr val="0070C0"/>
                </a:solidFill>
                <a:latin typeface="+mn-lt"/>
                <a:cs typeface="Arial" charset="0"/>
              </a:rPr>
              <a:t>: </a:t>
            </a:r>
            <a:r>
              <a:rPr lang="en-US" sz="1400" i="1" dirty="0">
                <a:latin typeface="+mn-lt"/>
                <a:cs typeface="Arial" charset="0"/>
              </a:rPr>
              <a:t> The answers you need for the decisions that work</a:t>
            </a:r>
            <a:r>
              <a:rPr lang="en-US" sz="1400" i="1" dirty="0" smtClean="0">
                <a:latin typeface="+mn-lt"/>
                <a:cs typeface="Arial" charset="0"/>
              </a:rPr>
              <a:t>.</a:t>
            </a:r>
          </a:p>
          <a:p>
            <a:pPr>
              <a:defRPr/>
            </a:pPr>
            <a:endParaRPr lang="en-US" sz="900" b="1" i="1" dirty="0" smtClean="0">
              <a:solidFill>
                <a:srgbClr val="0070C0"/>
              </a:solidFill>
              <a:latin typeface="+mn-lt"/>
              <a:cs typeface="Arial" charset="0"/>
            </a:endParaRPr>
          </a:p>
          <a:p>
            <a:pPr marL="285750" indent="-285750">
              <a:buBlip>
                <a:blip r:embed="rId16"/>
              </a:buBlip>
              <a:defRPr/>
            </a:pPr>
            <a:r>
              <a:rPr lang="en-US" sz="1400" b="1" i="1" dirty="0" smtClean="0">
                <a:solidFill>
                  <a:srgbClr val="0070C0"/>
                </a:solidFill>
                <a:latin typeface="+mn-lt"/>
                <a:cs typeface="Arial" charset="0"/>
              </a:rPr>
              <a:t>Data </a:t>
            </a:r>
            <a:r>
              <a:rPr lang="en-US" sz="1400" b="1" i="1" dirty="0">
                <a:solidFill>
                  <a:srgbClr val="0070C0"/>
                </a:solidFill>
                <a:latin typeface="+mn-lt"/>
                <a:cs typeface="Arial" charset="0"/>
              </a:rPr>
              <a:t>Collection:  </a:t>
            </a:r>
            <a:r>
              <a:rPr lang="en-US" sz="1400" i="1" dirty="0">
                <a:latin typeface="+mn-lt"/>
                <a:cs typeface="Arial" charset="0"/>
              </a:rPr>
              <a:t>The resources to get your data collected in North </a:t>
            </a:r>
            <a:r>
              <a:rPr lang="en-US" sz="1400" i="1" dirty="0" smtClean="0">
                <a:latin typeface="+mn-lt"/>
                <a:cs typeface="Arial" charset="0"/>
              </a:rPr>
              <a:t>America !</a:t>
            </a:r>
          </a:p>
          <a:p>
            <a:pPr marL="285750" indent="-285750">
              <a:buBlip>
                <a:blip r:embed="rId16"/>
              </a:buBlip>
              <a:defRPr/>
            </a:pPr>
            <a:endParaRPr lang="en-US" sz="900" b="1" i="1" dirty="0" smtClean="0">
              <a:solidFill>
                <a:srgbClr val="0070C0"/>
              </a:solidFill>
              <a:latin typeface="+mn-lt"/>
              <a:cs typeface="Arial" charset="0"/>
            </a:endParaRPr>
          </a:p>
          <a:p>
            <a:pPr marL="285750" indent="-285750">
              <a:buBlip>
                <a:blip r:embed="rId16"/>
              </a:buBlip>
              <a:defRPr/>
            </a:pPr>
            <a:r>
              <a:rPr lang="en-US" sz="1400" b="1" i="1" dirty="0" smtClean="0">
                <a:solidFill>
                  <a:srgbClr val="0070C0"/>
                </a:solidFill>
                <a:latin typeface="+mn-lt"/>
                <a:cs typeface="Arial" charset="0"/>
              </a:rPr>
              <a:t>Resources</a:t>
            </a:r>
            <a:r>
              <a:rPr lang="en-US" sz="1400" b="1" i="1" dirty="0">
                <a:solidFill>
                  <a:srgbClr val="0070C0"/>
                </a:solidFill>
                <a:latin typeface="+mn-lt"/>
                <a:cs typeface="Arial" charset="0"/>
              </a:rPr>
              <a:t>:</a:t>
            </a:r>
            <a:r>
              <a:rPr lang="en-US" sz="1400" b="1" i="1" dirty="0">
                <a:latin typeface="+mn-lt"/>
                <a:cs typeface="Arial" charset="0"/>
              </a:rPr>
              <a:t>  </a:t>
            </a:r>
            <a:r>
              <a:rPr lang="en-US" sz="1400" i="1" dirty="0">
                <a:latin typeface="+mn-lt"/>
                <a:cs typeface="Arial" charset="0"/>
              </a:rPr>
              <a:t>The real key to successful research is having resources to get the data that is actionable.  </a:t>
            </a:r>
          </a:p>
        </p:txBody>
      </p:sp>
      <p:sp>
        <p:nvSpPr>
          <p:cNvPr id="6168" name="Rectangle 132"/>
          <p:cNvSpPr>
            <a:spLocks noChangeArrowheads="1"/>
          </p:cNvSpPr>
          <p:nvPr/>
        </p:nvSpPr>
        <p:spPr bwMode="auto">
          <a:xfrm>
            <a:off x="1447800" y="4572000"/>
            <a:ext cx="6934200" cy="2103438"/>
          </a:xfrm>
          <a:prstGeom prst="rect">
            <a:avLst/>
          </a:prstGeom>
          <a:solidFill>
            <a:schemeClr val="bg1">
              <a:lumMod val="95000"/>
            </a:schemeClr>
          </a:solidFill>
          <a:ln>
            <a:noFill/>
          </a:ln>
        </p:spPr>
        <p:txBody>
          <a:bodyPr>
            <a:spAutoFit/>
          </a:bodyPr>
          <a:lstStyle/>
          <a:p>
            <a:pPr algn="ctr" eaLnBrk="0" fontAlgn="t" hangingPunct="0">
              <a:defRPr/>
            </a:pPr>
            <a:endParaRPr lang="en-US" sz="800">
              <a:solidFill>
                <a:srgbClr val="FFFFFF"/>
              </a:solidFill>
              <a:latin typeface="Arial" charset="0"/>
              <a:cs typeface="Arial" charset="0"/>
            </a:endParaRPr>
          </a:p>
          <a:p>
            <a:pPr algn="ctr" eaLnBrk="0" fontAlgn="t" hangingPunct="0">
              <a:defRPr/>
            </a:pPr>
            <a:endParaRPr lang="en-US" sz="800">
              <a:solidFill>
                <a:srgbClr val="FFFFFF"/>
              </a:solidFill>
              <a:latin typeface="Arial" charset="0"/>
              <a:cs typeface="Arial" charset="0"/>
            </a:endParaRPr>
          </a:p>
          <a:p>
            <a:pPr algn="ctr" eaLnBrk="0" fontAlgn="t" hangingPunct="0">
              <a:defRPr/>
            </a:pPr>
            <a:endParaRPr lang="en-US" sz="800">
              <a:solidFill>
                <a:srgbClr val="FFFFFF"/>
              </a:solidFill>
              <a:latin typeface="Arial" charset="0"/>
              <a:cs typeface="Arial" charset="0"/>
            </a:endParaRPr>
          </a:p>
          <a:p>
            <a:pPr algn="ctr" eaLnBrk="0" fontAlgn="t" hangingPunct="0">
              <a:defRPr/>
            </a:pPr>
            <a:endParaRPr lang="en-US" sz="800">
              <a:solidFill>
                <a:srgbClr val="FFFFFF"/>
              </a:solidFill>
              <a:latin typeface="Arial" charset="0"/>
              <a:cs typeface="Arial" charset="0"/>
            </a:endParaRPr>
          </a:p>
          <a:p>
            <a:pPr algn="ctr" eaLnBrk="0" fontAlgn="t" hangingPunct="0">
              <a:defRPr/>
            </a:pPr>
            <a:endParaRPr lang="en-US" sz="800">
              <a:solidFill>
                <a:srgbClr val="FFFFFF"/>
              </a:solidFill>
              <a:latin typeface="Arial" charset="0"/>
              <a:cs typeface="Arial" charset="0"/>
            </a:endParaRPr>
          </a:p>
          <a:p>
            <a:pPr algn="ctr" eaLnBrk="0" fontAlgn="t" hangingPunct="0">
              <a:defRPr/>
            </a:pPr>
            <a:endParaRPr lang="en-US" sz="800">
              <a:solidFill>
                <a:srgbClr val="FFFFFF"/>
              </a:solidFill>
              <a:latin typeface="Arial" charset="0"/>
              <a:cs typeface="Arial" charset="0"/>
            </a:endParaRPr>
          </a:p>
          <a:p>
            <a:pPr algn="ctr" eaLnBrk="0" fontAlgn="t" hangingPunct="0">
              <a:defRPr/>
            </a:pPr>
            <a:endParaRPr lang="en-US" sz="800">
              <a:solidFill>
                <a:srgbClr val="FFFFFF"/>
              </a:solidFill>
              <a:latin typeface="Arial" charset="0"/>
              <a:cs typeface="Arial" charset="0"/>
            </a:endParaRPr>
          </a:p>
          <a:p>
            <a:pPr algn="ctr" eaLnBrk="0" fontAlgn="t" hangingPunct="0">
              <a:defRPr/>
            </a:pPr>
            <a:endParaRPr lang="en-US" sz="800">
              <a:solidFill>
                <a:srgbClr val="FFFFFF"/>
              </a:solidFill>
              <a:latin typeface="Arial" charset="0"/>
              <a:cs typeface="Arial" charset="0"/>
            </a:endParaRPr>
          </a:p>
          <a:p>
            <a:pPr algn="ctr" eaLnBrk="0" fontAlgn="t" hangingPunct="0">
              <a:defRPr/>
            </a:pPr>
            <a:endParaRPr lang="en-US" sz="800">
              <a:solidFill>
                <a:srgbClr val="FFFFFF"/>
              </a:solidFill>
              <a:latin typeface="Arial" charset="0"/>
              <a:cs typeface="Arial" charset="0"/>
            </a:endParaRPr>
          </a:p>
          <a:p>
            <a:pPr algn="ctr" eaLnBrk="0" fontAlgn="t" hangingPunct="0">
              <a:defRPr/>
            </a:pPr>
            <a:endParaRPr lang="en-US" sz="800">
              <a:solidFill>
                <a:srgbClr val="FFFFFF"/>
              </a:solidFill>
              <a:latin typeface="Arial" charset="0"/>
              <a:cs typeface="Arial" charset="0"/>
            </a:endParaRPr>
          </a:p>
          <a:p>
            <a:pPr algn="ctr" eaLnBrk="0" fontAlgn="t" hangingPunct="0">
              <a:defRPr/>
            </a:pPr>
            <a:endParaRPr lang="en-US" sz="800">
              <a:solidFill>
                <a:srgbClr val="FFFFFF"/>
              </a:solidFill>
              <a:latin typeface="Arial" charset="0"/>
              <a:cs typeface="Arial" charset="0"/>
            </a:endParaRPr>
          </a:p>
          <a:p>
            <a:pPr algn="ctr" eaLnBrk="0" fontAlgn="t" hangingPunct="0">
              <a:defRPr/>
            </a:pPr>
            <a:endParaRPr lang="en-US" sz="800">
              <a:solidFill>
                <a:srgbClr val="FFFFFF"/>
              </a:solidFill>
              <a:latin typeface="Arial" charset="0"/>
              <a:cs typeface="Arial" charset="0"/>
            </a:endParaRPr>
          </a:p>
          <a:p>
            <a:pPr algn="ctr" eaLnBrk="0" fontAlgn="t" hangingPunct="0">
              <a:defRPr/>
            </a:pPr>
            <a:endParaRPr lang="en-US" sz="800">
              <a:solidFill>
                <a:srgbClr val="FFFFFF"/>
              </a:solidFill>
              <a:latin typeface="Arial" charset="0"/>
              <a:cs typeface="Arial" charset="0"/>
            </a:endParaRPr>
          </a:p>
          <a:p>
            <a:pPr algn="ctr" eaLnBrk="0" fontAlgn="t" hangingPunct="0">
              <a:defRPr/>
            </a:pPr>
            <a:endParaRPr lang="en-US" sz="800">
              <a:solidFill>
                <a:srgbClr val="FFFFFF"/>
              </a:solidFill>
              <a:latin typeface="Arial" charset="0"/>
              <a:cs typeface="Arial" charset="0"/>
            </a:endParaRPr>
          </a:p>
          <a:p>
            <a:pPr algn="ctr" eaLnBrk="0" fontAlgn="t" hangingPunct="0">
              <a:defRPr/>
            </a:pPr>
            <a:endParaRPr lang="en-US" sz="800">
              <a:solidFill>
                <a:srgbClr val="FFFFFF"/>
              </a:solidFill>
              <a:latin typeface="Arial" charset="0"/>
              <a:cs typeface="Arial" charset="0"/>
            </a:endParaRPr>
          </a:p>
          <a:p>
            <a:pPr algn="ctr" eaLnBrk="0" fontAlgn="t" hangingPunct="0">
              <a:defRPr/>
            </a:pPr>
            <a:endParaRPr lang="en-US" sz="800">
              <a:solidFill>
                <a:srgbClr val="FFFFFF"/>
              </a:solidFill>
              <a:latin typeface="Arial" charset="0"/>
              <a:cs typeface="Arial" charset="0"/>
            </a:endParaRPr>
          </a:p>
          <a:p>
            <a:pPr algn="ctr" eaLnBrk="0" fontAlgn="t" hangingPunct="0">
              <a:defRPr/>
            </a:pPr>
            <a:endParaRPr lang="en-US" sz="800">
              <a:solidFill>
                <a:srgbClr val="FFFFFF"/>
              </a:solidFill>
              <a:latin typeface="Arial" charset="0"/>
              <a:cs typeface="Arial" charset="0"/>
            </a:endParaRPr>
          </a:p>
          <a:p>
            <a:pPr algn="ctr" eaLnBrk="0" fontAlgn="t" hangingPunct="0">
              <a:defRPr/>
            </a:pPr>
            <a:endParaRPr lang="en-US" sz="800">
              <a:solidFill>
                <a:srgbClr val="FFFFFF"/>
              </a:solidFill>
              <a:latin typeface="Arial" charset="0"/>
              <a:cs typeface="Arial" charset="0"/>
            </a:endParaRPr>
          </a:p>
          <a:p>
            <a:pPr algn="ctr" eaLnBrk="0" fontAlgn="t" hangingPunct="0">
              <a:defRPr/>
            </a:pPr>
            <a:endParaRPr lang="en-US" sz="800">
              <a:solidFill>
                <a:srgbClr val="FFFFFF"/>
              </a:solidFill>
              <a:latin typeface="Arial" charset="0"/>
              <a:cs typeface="Arial" charset="0"/>
            </a:endParaRPr>
          </a:p>
          <a:p>
            <a:pPr algn="ctr" eaLnBrk="0" fontAlgn="t" hangingPunct="0">
              <a:defRPr/>
            </a:pPr>
            <a:endParaRPr lang="en-US" sz="800">
              <a:solidFill>
                <a:srgbClr val="FFFFFF"/>
              </a:solidFill>
              <a:latin typeface="Arial" charset="0"/>
              <a:cs typeface="Arial" charset="0"/>
            </a:endParaRPr>
          </a:p>
        </p:txBody>
      </p:sp>
      <p:graphicFrame>
        <p:nvGraphicFramePr>
          <p:cNvPr id="10259" name="Object 133"/>
          <p:cNvGraphicFramePr>
            <a:graphicFrameLocks noChangeAspect="1"/>
          </p:cNvGraphicFramePr>
          <p:nvPr/>
        </p:nvGraphicFramePr>
        <p:xfrm>
          <a:off x="1905000" y="4687888"/>
          <a:ext cx="6324600" cy="1941512"/>
        </p:xfrm>
        <a:graphic>
          <a:graphicData uri="http://schemas.openxmlformats.org/presentationml/2006/ole">
            <mc:AlternateContent xmlns:mc="http://schemas.openxmlformats.org/markup-compatibility/2006">
              <mc:Choice xmlns:v="urn:schemas-microsoft-com:vml" Requires="v">
                <p:oleObj spid="_x0000_s10315" name="Visio" r:id="rId17" imgW="8162166" imgH="2789947" progId="Visio.Drawing.11">
                  <p:embed/>
                </p:oleObj>
              </mc:Choice>
              <mc:Fallback>
                <p:oleObj name="Visio" r:id="rId17" imgW="8162166" imgH="2789947" progId="Visio.Drawing.11">
                  <p:embed/>
                  <p:pic>
                    <p:nvPicPr>
                      <p:cNvPr id="0" name="Object 13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05000" y="4687888"/>
                        <a:ext cx="6324600" cy="194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60" name="Picture 150" descr="fl_0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06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Picture 151" descr="fl_0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906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Picture 152" descr="fl_0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954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3" name="Picture 153" descr="flag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9002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4" name="Picture 154" descr="flag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2050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5" name="Picture 155" descr="Flag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509838"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6" name="Picture 156" descr="flag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8194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7" name="Picture 157" descr="flag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1242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8" name="Picture 158" descr="flag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4290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9" name="Picture 159" descr="flag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7338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0" name="Picture 160" descr="flag1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0386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1" name="Picture 161" descr="flag1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3434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2" name="Picture 162" descr="flag1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6482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3" name="Picture 163" descr="flag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953000" y="609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4" name="Rectangle 110"/>
          <p:cNvSpPr>
            <a:spLocks noChangeArrowheads="1"/>
          </p:cNvSpPr>
          <p:nvPr/>
        </p:nvSpPr>
        <p:spPr bwMode="auto">
          <a:xfrm>
            <a:off x="0" y="6513513"/>
            <a:ext cx="9144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t" hangingPunct="0"/>
            <a:r>
              <a:rPr lang="en-US" sz="800">
                <a:solidFill>
                  <a:srgbClr val="FFFFFF"/>
                </a:solidFill>
                <a:latin typeface="Arial" pitchFamily="34" charset="0"/>
              </a:rPr>
              <a:t>Richard Miller Associates, LLC. © 2016</a:t>
            </a:r>
          </a:p>
        </p:txBody>
      </p:sp>
      <p:sp>
        <p:nvSpPr>
          <p:cNvPr id="10275" name="Rectangle 226"/>
          <p:cNvSpPr>
            <a:spLocks noChangeArrowheads="1"/>
          </p:cNvSpPr>
          <p:nvPr/>
        </p:nvSpPr>
        <p:spPr bwMode="auto">
          <a:xfrm>
            <a:off x="565150" y="-296863"/>
            <a:ext cx="5378450" cy="135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en-US" dirty="0">
                <a:latin typeface="Arial" pitchFamily="34" charset="0"/>
              </a:rPr>
              <a:t> </a:t>
            </a:r>
          </a:p>
          <a:p>
            <a:pPr algn="r" eaLnBrk="0" hangingPunct="0"/>
            <a:r>
              <a:rPr lang="en-US" sz="2800" b="1" i="1" dirty="0">
                <a:solidFill>
                  <a:srgbClr val="4A452A"/>
                </a:solidFill>
                <a:latin typeface="Times New Roman" pitchFamily="18" charset="0"/>
                <a:cs typeface="Times New Roman" pitchFamily="18" charset="0"/>
              </a:rPr>
              <a:t>Richard Miller Associates, LLC</a:t>
            </a:r>
            <a:endParaRPr lang="en-US" dirty="0">
              <a:solidFill>
                <a:srgbClr val="4A452A"/>
              </a:solidFill>
              <a:latin typeface="Arial" pitchFamily="34" charset="0"/>
            </a:endParaRPr>
          </a:p>
          <a:p>
            <a:pPr algn="r" eaLnBrk="0" hangingPunct="0"/>
            <a:r>
              <a:rPr lang="en-US" dirty="0">
                <a:latin typeface="Arial" pitchFamily="34" charset="0"/>
              </a:rPr>
              <a:t> </a:t>
            </a:r>
          </a:p>
          <a:p>
            <a:pPr algn="r" eaLnBrk="0" hangingPunct="0"/>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r>
              <a:rPr lang="en-US" sz="900" dirty="0">
                <a:latin typeface="Arial" pitchFamily="34" charset="0"/>
              </a:rPr>
              <a:t> </a:t>
            </a:r>
            <a:r>
              <a:rPr lang="en-US" dirty="0">
                <a:latin typeface="Arial" pitchFamily="34" charset="0"/>
              </a:rPr>
              <a:t> </a:t>
            </a:r>
            <a:endParaRPr lang="en-US" sz="900" dirty="0">
              <a:latin typeface="Arial" pitchFamily="34" charset="0"/>
            </a:endParaRPr>
          </a:p>
        </p:txBody>
      </p:sp>
      <p:pic>
        <p:nvPicPr>
          <p:cNvPr id="10276" name="Picture 43" descr="C:\Users\RichardMiller\Documents\CPResearch -- RMA New Site\menu_01a.jp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600200" y="819150"/>
            <a:ext cx="120015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18813</TotalTime>
  <Words>1901</Words>
  <Application>Microsoft Office PowerPoint</Application>
  <PresentationFormat>On-screen Show (4:3)</PresentationFormat>
  <Paragraphs>512</Paragraphs>
  <Slides>22</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Visio</vt:lpstr>
      <vt:lpstr>Richard Miller Associates, LLC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Richard Miller Associates, LLC</vt:lpstr>
    </vt:vector>
  </TitlesOfParts>
  <Company>Consumer Pulse,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Richard Miller</dc:creator>
  <cp:lastModifiedBy>RMiller</cp:lastModifiedBy>
  <cp:revision>665</cp:revision>
  <cp:lastPrinted>2017-01-12T19:14:32Z</cp:lastPrinted>
  <dcterms:created xsi:type="dcterms:W3CDTF">2006-04-20T03:27:21Z</dcterms:created>
  <dcterms:modified xsi:type="dcterms:W3CDTF">2017-02-08T16:49:22Z</dcterms:modified>
</cp:coreProperties>
</file>